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1" r:id="rId34"/>
    <p:sldId id="288" r:id="rId35"/>
    <p:sldId id="289" r:id="rId36"/>
    <p:sldId id="290" r:id="rId37"/>
    <p:sldId id="292" r:id="rId38"/>
    <p:sldId id="293" r:id="rId39"/>
    <p:sldId id="294" r:id="rId40"/>
    <p:sldId id="295" r:id="rId41"/>
    <p:sldId id="296" r:id="rId42"/>
    <p:sldId id="297" r:id="rId43"/>
    <p:sldId id="298" r:id="rId44"/>
    <p:sldId id="299" r:id="rId45"/>
    <p:sldId id="300" r:id="rId46"/>
  </p:sldIdLst>
  <p:sldSz cx="9144000" cy="5143500" type="screen16x9"/>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372819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50521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226157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293968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5" name="4 Marcador de pie de página"/>
          <p:cNvSpPr>
            <a:spLocks noGrp="1"/>
          </p:cNvSpPr>
          <p:nvPr>
            <p:ph type="ftr" sz="quarter" idx="11"/>
          </p:nvPr>
        </p:nvSpPr>
        <p:spPr/>
        <p:txBody>
          <a:bodyPr/>
          <a:lstStyle/>
          <a:p>
            <a:endParaRPr lang="es-DO"/>
          </a:p>
        </p:txBody>
      </p:sp>
      <p:sp>
        <p:nvSpPr>
          <p:cNvPr id="6" name="5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163837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384285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6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8" name="7 Marcador de pie de página"/>
          <p:cNvSpPr>
            <a:spLocks noGrp="1"/>
          </p:cNvSpPr>
          <p:nvPr>
            <p:ph type="ftr" sz="quarter" idx="11"/>
          </p:nvPr>
        </p:nvSpPr>
        <p:spPr/>
        <p:txBody>
          <a:bodyPr/>
          <a:lstStyle/>
          <a:p>
            <a:endParaRPr lang="es-DO"/>
          </a:p>
        </p:txBody>
      </p:sp>
      <p:sp>
        <p:nvSpPr>
          <p:cNvPr id="9" name="8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382940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4" name="3 Marcador de pie de página"/>
          <p:cNvSpPr>
            <a:spLocks noGrp="1"/>
          </p:cNvSpPr>
          <p:nvPr>
            <p:ph type="ftr" sz="quarter" idx="11"/>
          </p:nvPr>
        </p:nvSpPr>
        <p:spPr/>
        <p:txBody>
          <a:bodyPr/>
          <a:lstStyle/>
          <a:p>
            <a:endParaRPr lang="es-DO"/>
          </a:p>
        </p:txBody>
      </p:sp>
      <p:sp>
        <p:nvSpPr>
          <p:cNvPr id="5" name="4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137978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3" name="2 Marcador de pie de página"/>
          <p:cNvSpPr>
            <a:spLocks noGrp="1"/>
          </p:cNvSpPr>
          <p:nvPr>
            <p:ph type="ftr" sz="quarter" idx="11"/>
          </p:nvPr>
        </p:nvSpPr>
        <p:spPr/>
        <p:txBody>
          <a:bodyPr/>
          <a:lstStyle/>
          <a:p>
            <a:endParaRPr lang="es-DO"/>
          </a:p>
        </p:txBody>
      </p:sp>
      <p:sp>
        <p:nvSpPr>
          <p:cNvPr id="4" name="3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260678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309493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AF40B3-1192-46F8-917D-DAA668C81ECB}" type="datetimeFigureOut">
              <a:rPr lang="es-DO" smtClean="0"/>
              <a:t>21/08/2019</a:t>
            </a:fld>
            <a:endParaRPr lang="es-DO"/>
          </a:p>
        </p:txBody>
      </p:sp>
      <p:sp>
        <p:nvSpPr>
          <p:cNvPr id="6" name="5 Marcador de pie de página"/>
          <p:cNvSpPr>
            <a:spLocks noGrp="1"/>
          </p:cNvSpPr>
          <p:nvPr>
            <p:ph type="ftr" sz="quarter" idx="11"/>
          </p:nvPr>
        </p:nvSpPr>
        <p:spPr/>
        <p:txBody>
          <a:bodyPr/>
          <a:lstStyle/>
          <a:p>
            <a:endParaRPr lang="es-DO"/>
          </a:p>
        </p:txBody>
      </p:sp>
      <p:sp>
        <p:nvSpPr>
          <p:cNvPr id="7" name="6 Marcador de número de diapositiva"/>
          <p:cNvSpPr>
            <a:spLocks noGrp="1"/>
          </p:cNvSpPr>
          <p:nvPr>
            <p:ph type="sldNum" sz="quarter" idx="12"/>
          </p:nvPr>
        </p:nvSpPr>
        <p:spPr/>
        <p:txBody>
          <a:bodyPr/>
          <a:lstStyle/>
          <a:p>
            <a:fld id="{89968030-9C3D-467D-9654-43FA4F62D97D}" type="slidenum">
              <a:rPr lang="es-DO" smtClean="0"/>
              <a:t>‹Nº›</a:t>
            </a:fld>
            <a:endParaRPr lang="es-DO"/>
          </a:p>
        </p:txBody>
      </p:sp>
    </p:spTree>
    <p:extLst>
      <p:ext uri="{BB962C8B-B14F-4D97-AF65-F5344CB8AC3E}">
        <p14:creationId xmlns:p14="http://schemas.microsoft.com/office/powerpoint/2010/main" val="44084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2AF40B3-1192-46F8-917D-DAA668C81ECB}" type="datetimeFigureOut">
              <a:rPr lang="es-DO" smtClean="0"/>
              <a:t>21/08/2019</a:t>
            </a:fld>
            <a:endParaRPr lang="es-DO"/>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968030-9C3D-467D-9654-43FA4F62D97D}" type="slidenum">
              <a:rPr lang="es-DO" smtClean="0"/>
              <a:t>‹Nº›</a:t>
            </a:fld>
            <a:endParaRPr lang="es-DO"/>
          </a:p>
        </p:txBody>
      </p:sp>
    </p:spTree>
    <p:extLst>
      <p:ext uri="{BB962C8B-B14F-4D97-AF65-F5344CB8AC3E}">
        <p14:creationId xmlns:p14="http://schemas.microsoft.com/office/powerpoint/2010/main" val="304352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83768" y="1923678"/>
            <a:ext cx="6876256" cy="814487"/>
          </a:xfrm>
          <a:solidFill>
            <a:srgbClr val="002060"/>
          </a:solidFill>
          <a:effectLst>
            <a:outerShdw blurRad="50800" dist="38100" dir="8100000" algn="tr" rotWithShape="0">
              <a:prstClr val="black">
                <a:alpha val="40000"/>
              </a:prstClr>
            </a:outerShdw>
          </a:effectLst>
        </p:spPr>
        <p:txBody>
          <a:bodyPr>
            <a:normAutofit/>
          </a:bodyPr>
          <a:lstStyle/>
          <a:p>
            <a:r>
              <a:rPr lang="es-DO"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Manual Convivencia Alumnos</a:t>
            </a:r>
            <a:endParaRPr lang="es-DO"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Subtítulo"/>
          <p:cNvSpPr>
            <a:spLocks noGrp="1"/>
          </p:cNvSpPr>
          <p:nvPr>
            <p:ph type="subTitle" idx="1"/>
          </p:nvPr>
        </p:nvSpPr>
        <p:spPr>
          <a:xfrm>
            <a:off x="2267744" y="2914650"/>
            <a:ext cx="7128792" cy="593204"/>
          </a:xfrm>
        </p:spPr>
        <p:txBody>
          <a:bodyPr>
            <a:normAutofit/>
          </a:bodyPr>
          <a:lstStyle/>
          <a:p>
            <a:r>
              <a:rPr lang="es-DO" sz="2800" dirty="0" smtClean="0"/>
              <a:t>Instituto Politécnico Industrial Don Bosco</a:t>
            </a:r>
            <a:endParaRPr lang="es-DO" sz="28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11291"/>
            <a:ext cx="2468571" cy="2468571"/>
          </a:xfrm>
          <a:prstGeom prst="rect">
            <a:avLst/>
          </a:prstGeom>
        </p:spPr>
      </p:pic>
      <p:sp>
        <p:nvSpPr>
          <p:cNvPr id="7" name="2 Subtítulo"/>
          <p:cNvSpPr txBox="1">
            <a:spLocks/>
          </p:cNvSpPr>
          <p:nvPr/>
        </p:nvSpPr>
        <p:spPr>
          <a:xfrm>
            <a:off x="4756689" y="1219101"/>
            <a:ext cx="4423823" cy="593204"/>
          </a:xfrm>
          <a:prstGeom prst="rect">
            <a:avLst/>
          </a:prstGeom>
          <a:solidFill>
            <a:srgbClr val="C00000"/>
          </a:solidFill>
          <a:effectLst>
            <a:outerShdw blurRad="50800" dist="38100" dir="5400000" algn="t" rotWithShape="0">
              <a:prstClr val="black">
                <a:alpha val="40000"/>
              </a:prstClr>
            </a:outerShdw>
          </a:effectLst>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DO"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Socialización</a:t>
            </a:r>
            <a:endParaRPr lang="es-DO"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695916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7494"/>
            <a:ext cx="8363272" cy="4680519"/>
          </a:xfrm>
        </p:spPr>
        <p:txBody>
          <a:bodyPr>
            <a:noAutofit/>
          </a:bodyPr>
          <a:lstStyle/>
          <a:p>
            <a:pPr lvl="0"/>
            <a:r>
              <a:rPr lang="es-DO" sz="1300" dirty="0" smtClean="0"/>
              <a:t>Llevar oportunamente a los padres la información que envíe el Instituto, a través de circulares, cartas, autorizaciones o agenda y devolver oportunamente a quien corresponda las respuestas requeridas, teniendo presente que dicha información siempre es de carácter oficial y se asume como recibida por parte del padre o tutor.</a:t>
            </a:r>
          </a:p>
          <a:p>
            <a:pPr lvl="0"/>
            <a:r>
              <a:rPr lang="es-DO" sz="1300" dirty="0" smtClean="0"/>
              <a:t>Respetar los símbolos patrios y del Instituto, además de nuestros valores culturales y filosofía institucional.</a:t>
            </a:r>
          </a:p>
          <a:p>
            <a:pPr lvl="0"/>
            <a:r>
              <a:rPr lang="es-DO" sz="1300" dirty="0" smtClean="0"/>
              <a:t>Cumplir con las normas y procedimientos establecidos. </a:t>
            </a:r>
          </a:p>
          <a:p>
            <a:pPr lvl="0"/>
            <a:r>
              <a:rPr lang="es-DO" sz="1300" dirty="0" smtClean="0"/>
              <a:t>Mantener una actitud de respeto hacia los educadores y el proceso de enseñanza - aprendizaje, colaborando con el trabajo del aula y no interrumpiendo ni distrayendo la atención del curso.</a:t>
            </a:r>
          </a:p>
          <a:p>
            <a:pPr lvl="0"/>
            <a:r>
              <a:rPr lang="es-DO" sz="1300" dirty="0" smtClean="0"/>
              <a:t>Respetar a todos los miembros de la Comunidad Educativa Pastoral, a través de un trato amable y cordial en forma  diaria.</a:t>
            </a:r>
          </a:p>
          <a:p>
            <a:pPr lvl="0"/>
            <a:r>
              <a:rPr lang="es-DO" sz="1300" dirty="0" smtClean="0"/>
              <a:t>Contribuir al cuidado del aseo, mantenimiento y embellecimiento del Instituto. Además preservar, respetar y cuidar el medio ambiente y responder por los daños causados.</a:t>
            </a:r>
          </a:p>
          <a:p>
            <a:pPr lvl="0"/>
            <a:r>
              <a:rPr lang="es-DO" sz="1300" dirty="0" smtClean="0"/>
              <a:t>Responder por los bienes y recursos que se les asignen como alumnos o representantes de éstos, en cualquiera de los niveles e instancias de participación.</a:t>
            </a:r>
          </a:p>
          <a:p>
            <a:pPr lvl="0"/>
            <a:r>
              <a:rPr lang="es-DO" sz="1300" dirty="0" smtClean="0"/>
              <a:t>Solucionar los conflictos a partir de la práctica de la no violencia, la negociación y el diálogo, fundamentado por la fuerza de la verdad y de la caridad, siguiendo las instancias regulares y evitando las agresiones verbales y, con mayor razón, las agresiones físicas.</a:t>
            </a:r>
          </a:p>
          <a:p>
            <a:pPr lvl="0"/>
            <a:r>
              <a:rPr lang="es-DO" sz="1300" dirty="0" smtClean="0"/>
              <a:t>Otorgar siempre un trato digno a las personas evitando exteriorizar actitudes que se desdigan del privilegio de pertenecer al Instituto.</a:t>
            </a:r>
          </a:p>
          <a:p>
            <a:pPr lvl="0"/>
            <a:r>
              <a:rPr lang="es-DO" sz="1300" dirty="0" smtClean="0"/>
              <a:t>Mantener una actitud de respeto y atención en la formación, buenos días, liturgias y ceremonias realizadas por el Instituto.</a:t>
            </a:r>
          </a:p>
        </p:txBody>
      </p:sp>
    </p:spTree>
    <p:extLst>
      <p:ext uri="{BB962C8B-B14F-4D97-AF65-F5344CB8AC3E}">
        <p14:creationId xmlns:p14="http://schemas.microsoft.com/office/powerpoint/2010/main" val="3300641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DO" dirty="0"/>
              <a:t>Normas de </a:t>
            </a:r>
            <a:r>
              <a:rPr lang="es-DO" dirty="0" smtClean="0"/>
              <a:t>Funcionamiento</a:t>
            </a:r>
            <a:endParaRPr lang="es-DO" dirty="0"/>
          </a:p>
        </p:txBody>
      </p:sp>
    </p:spTree>
    <p:extLst>
      <p:ext uri="{BB962C8B-B14F-4D97-AF65-F5344CB8AC3E}">
        <p14:creationId xmlns:p14="http://schemas.microsoft.com/office/powerpoint/2010/main" val="1798637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DO" dirty="0"/>
          </a:p>
        </p:txBody>
      </p:sp>
      <p:sp>
        <p:nvSpPr>
          <p:cNvPr id="5" name="4 Marcador de contenido"/>
          <p:cNvSpPr>
            <a:spLocks noGrp="1"/>
          </p:cNvSpPr>
          <p:nvPr>
            <p:ph idx="1"/>
          </p:nvPr>
        </p:nvSpPr>
        <p:spPr/>
        <p:txBody>
          <a:bodyPr>
            <a:normAutofit fontScale="92500" lnSpcReduction="20000"/>
          </a:bodyPr>
          <a:lstStyle/>
          <a:p>
            <a:pPr algn="just"/>
            <a:r>
              <a:rPr lang="es-DO" sz="2000" b="1" i="1" dirty="0"/>
              <a:t>Art. 05 </a:t>
            </a:r>
            <a:r>
              <a:rPr lang="es-DO" sz="2000" dirty="0"/>
              <a:t>Respecto del horario de funcionamiento y en virtud de estar adscritos a la Jornada Escolar Extendida, nuestro Instituto ha establecido el siguiente horario de </a:t>
            </a:r>
            <a:r>
              <a:rPr lang="es-DO" sz="2000" dirty="0" smtClean="0"/>
              <a:t>trabajo:</a:t>
            </a:r>
          </a:p>
          <a:p>
            <a:pPr algn="just"/>
            <a:endParaRPr lang="es-DO" sz="2000" dirty="0"/>
          </a:p>
          <a:p>
            <a:pPr algn="just"/>
            <a:endParaRPr lang="es-DO" sz="2000" dirty="0" smtClean="0"/>
          </a:p>
          <a:p>
            <a:pPr algn="just"/>
            <a:endParaRPr lang="es-DO" sz="2000" dirty="0"/>
          </a:p>
          <a:p>
            <a:pPr algn="just"/>
            <a:endParaRPr lang="es-DO" sz="2000" dirty="0" smtClean="0"/>
          </a:p>
          <a:p>
            <a:pPr lvl="0"/>
            <a:r>
              <a:rPr lang="es-DO" sz="2000" dirty="0"/>
              <a:t>La jornada escolar </a:t>
            </a:r>
            <a:r>
              <a:rPr lang="es-DO" sz="2000" dirty="0" smtClean="0"/>
              <a:t> en secundaria tendrá </a:t>
            </a:r>
            <a:r>
              <a:rPr lang="es-DO" sz="2000" dirty="0"/>
              <a:t>dos recreos; un primer recreo de 30 minutos y un segundo recreo 40 minutos, cada día.</a:t>
            </a:r>
          </a:p>
          <a:p>
            <a:pPr lvl="0" algn="just"/>
            <a:r>
              <a:rPr lang="es-DO" sz="2000" dirty="0"/>
              <a:t>Se deberá tener en cuenta que se le evaluará la puntualidad en el ingreso cada día, el alumno que ingresa después de este horario se le considerará una tardanza. </a:t>
            </a:r>
          </a:p>
          <a:p>
            <a:pPr algn="just"/>
            <a:endParaRPr lang="es-DO" sz="2000" dirty="0" smtClean="0"/>
          </a:p>
          <a:p>
            <a:pPr marL="0" indent="0" algn="just">
              <a:buNone/>
            </a:pPr>
            <a:endParaRPr lang="es-DO" sz="2000" dirty="0"/>
          </a:p>
          <a:p>
            <a:pPr marL="0" indent="0" algn="just">
              <a:buNone/>
            </a:pPr>
            <a:endParaRPr lang="es-DO" sz="2000" dirty="0"/>
          </a:p>
        </p:txBody>
      </p:sp>
      <p:graphicFrame>
        <p:nvGraphicFramePr>
          <p:cNvPr id="8" name="7 Tabla"/>
          <p:cNvGraphicFramePr>
            <a:graphicFrameLocks noGrp="1"/>
          </p:cNvGraphicFramePr>
          <p:nvPr>
            <p:extLst>
              <p:ext uri="{D42A27DB-BD31-4B8C-83A1-F6EECF244321}">
                <p14:modId xmlns:p14="http://schemas.microsoft.com/office/powerpoint/2010/main" val="1716652925"/>
              </p:ext>
            </p:extLst>
          </p:nvPr>
        </p:nvGraphicFramePr>
        <p:xfrm>
          <a:off x="899592" y="2139702"/>
          <a:ext cx="4752527" cy="936103"/>
        </p:xfrm>
        <a:graphic>
          <a:graphicData uri="http://schemas.openxmlformats.org/drawingml/2006/table">
            <a:tbl>
              <a:tblPr firstRow="1" firstCol="1" lastRow="1" lastCol="1" bandRow="1" bandCol="1">
                <a:tableStyleId>{5C22544A-7EE6-4342-B048-85BDC9FD1C3A}</a:tableStyleId>
              </a:tblPr>
              <a:tblGrid>
                <a:gridCol w="1656184"/>
                <a:gridCol w="1454561"/>
                <a:gridCol w="1641782"/>
              </a:tblGrid>
              <a:tr h="252881">
                <a:tc>
                  <a:txBody>
                    <a:bodyPr/>
                    <a:lstStyle/>
                    <a:p>
                      <a:pPr marL="69850" algn="ctr">
                        <a:lnSpc>
                          <a:spcPts val="1120"/>
                        </a:lnSpc>
                        <a:spcAft>
                          <a:spcPts val="0"/>
                        </a:spcAft>
                      </a:pPr>
                      <a:r>
                        <a:rPr lang="en-US" sz="1400" dirty="0" err="1">
                          <a:solidFill>
                            <a:schemeClr val="tx1"/>
                          </a:solidFill>
                          <a:effectLst/>
                        </a:rPr>
                        <a:t>Nivel</a:t>
                      </a:r>
                      <a:r>
                        <a:rPr lang="en-US" sz="1400" dirty="0">
                          <a:solidFill>
                            <a:schemeClr val="tx1"/>
                          </a:solidFill>
                          <a:effectLst/>
                        </a:rPr>
                        <a:t>/</a:t>
                      </a:r>
                      <a:r>
                        <a:rPr lang="en-US" sz="1400" dirty="0" err="1">
                          <a:solidFill>
                            <a:schemeClr val="tx1"/>
                          </a:solidFill>
                          <a:effectLst/>
                        </a:rPr>
                        <a:t>Cursos</a:t>
                      </a:r>
                      <a:endParaRPr lang="es-DO" sz="1800" dirty="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ts val="1120"/>
                        </a:lnSpc>
                        <a:spcAft>
                          <a:spcPts val="0"/>
                        </a:spcAft>
                      </a:pPr>
                      <a:r>
                        <a:rPr lang="en-US" sz="1400" dirty="0">
                          <a:solidFill>
                            <a:schemeClr val="tx1"/>
                          </a:solidFill>
                          <a:effectLst/>
                        </a:rPr>
                        <a:t>Hora de </a:t>
                      </a:r>
                      <a:r>
                        <a:rPr lang="en-US" sz="1400" dirty="0" err="1">
                          <a:solidFill>
                            <a:schemeClr val="tx1"/>
                          </a:solidFill>
                          <a:effectLst/>
                        </a:rPr>
                        <a:t>Ingreso</a:t>
                      </a:r>
                      <a:endParaRPr lang="es-DO" sz="1800" dirty="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ts val="1120"/>
                        </a:lnSpc>
                        <a:spcAft>
                          <a:spcPts val="0"/>
                        </a:spcAft>
                      </a:pPr>
                      <a:r>
                        <a:rPr lang="en-US" sz="1400" dirty="0">
                          <a:solidFill>
                            <a:schemeClr val="tx1"/>
                          </a:solidFill>
                          <a:effectLst/>
                        </a:rPr>
                        <a:t>Hora de </a:t>
                      </a:r>
                      <a:r>
                        <a:rPr lang="en-US" sz="1400" dirty="0" err="1">
                          <a:solidFill>
                            <a:schemeClr val="tx1"/>
                          </a:solidFill>
                          <a:effectLst/>
                        </a:rPr>
                        <a:t>Salida</a:t>
                      </a:r>
                      <a:endParaRPr lang="es-DO" sz="1800" dirty="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11">
                <a:tc>
                  <a:txBody>
                    <a:bodyPr/>
                    <a:lstStyle/>
                    <a:p>
                      <a:pPr marL="69850" algn="ctr">
                        <a:lnSpc>
                          <a:spcPct val="100000"/>
                        </a:lnSpc>
                        <a:spcAft>
                          <a:spcPts val="0"/>
                        </a:spcAft>
                      </a:pPr>
                      <a:r>
                        <a:rPr lang="en-US" sz="2000">
                          <a:solidFill>
                            <a:schemeClr val="tx1"/>
                          </a:solidFill>
                          <a:effectLst/>
                        </a:rPr>
                        <a:t>Secundaria</a:t>
                      </a:r>
                      <a:endParaRPr lang="es-DO" sz="280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ct val="100000"/>
                        </a:lnSpc>
                        <a:spcAft>
                          <a:spcPts val="0"/>
                        </a:spcAft>
                      </a:pPr>
                      <a:r>
                        <a:rPr lang="en-US" sz="2000" b="0">
                          <a:solidFill>
                            <a:schemeClr val="tx1"/>
                          </a:solidFill>
                          <a:effectLst/>
                        </a:rPr>
                        <a:t>07:15 am</a:t>
                      </a:r>
                      <a:endParaRPr lang="es-DO" sz="2800" b="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ct val="100000"/>
                        </a:lnSpc>
                        <a:spcAft>
                          <a:spcPts val="0"/>
                        </a:spcAft>
                      </a:pPr>
                      <a:r>
                        <a:rPr lang="en-US" sz="2000" b="0">
                          <a:solidFill>
                            <a:schemeClr val="tx1"/>
                          </a:solidFill>
                          <a:effectLst/>
                        </a:rPr>
                        <a:t>03:20 pm</a:t>
                      </a:r>
                      <a:endParaRPr lang="es-DO" sz="2800" b="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611">
                <a:tc>
                  <a:txBody>
                    <a:bodyPr/>
                    <a:lstStyle/>
                    <a:p>
                      <a:pPr marL="69850" algn="ctr">
                        <a:lnSpc>
                          <a:spcPct val="100000"/>
                        </a:lnSpc>
                        <a:spcAft>
                          <a:spcPts val="0"/>
                        </a:spcAft>
                      </a:pPr>
                      <a:r>
                        <a:rPr lang="en-US" sz="2000">
                          <a:solidFill>
                            <a:schemeClr val="tx1"/>
                          </a:solidFill>
                          <a:effectLst/>
                        </a:rPr>
                        <a:t>UEC</a:t>
                      </a:r>
                      <a:endParaRPr lang="es-DO" sz="280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ct val="100000"/>
                        </a:lnSpc>
                        <a:spcAft>
                          <a:spcPts val="0"/>
                        </a:spcAft>
                      </a:pPr>
                      <a:r>
                        <a:rPr lang="en-US" sz="2000" b="0" dirty="0">
                          <a:solidFill>
                            <a:schemeClr val="tx1"/>
                          </a:solidFill>
                          <a:effectLst/>
                        </a:rPr>
                        <a:t>5:00 pm</a:t>
                      </a:r>
                      <a:endParaRPr lang="es-DO" sz="2800" b="0" dirty="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9850" algn="ctr">
                        <a:lnSpc>
                          <a:spcPct val="100000"/>
                        </a:lnSpc>
                        <a:spcAft>
                          <a:spcPts val="0"/>
                        </a:spcAft>
                      </a:pPr>
                      <a:r>
                        <a:rPr lang="en-US" sz="2000" b="0" dirty="0">
                          <a:solidFill>
                            <a:schemeClr val="tx1"/>
                          </a:solidFill>
                          <a:effectLst/>
                        </a:rPr>
                        <a:t>10:00 pm</a:t>
                      </a:r>
                      <a:endParaRPr lang="es-DO" sz="2800" b="0" dirty="0">
                        <a:solidFill>
                          <a:schemeClr val="tx1"/>
                        </a:solidFill>
                        <a:effectLst/>
                        <a:latin typeface="Arial"/>
                        <a:ea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35843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sz="2700" b="1" i="1" dirty="0"/>
              <a:t> Art. 06 </a:t>
            </a:r>
            <a:r>
              <a:rPr lang="es-DO" sz="2700" b="1" dirty="0"/>
              <a:t>Respecto de la inasistencia, tardanzas y retiro se establece </a:t>
            </a:r>
            <a:r>
              <a:rPr lang="es-DO" sz="2700" b="1" dirty="0" smtClean="0"/>
              <a:t>que</a:t>
            </a:r>
            <a:r>
              <a:rPr lang="es-DO" sz="2700" b="1" dirty="0"/>
              <a:t>:</a:t>
            </a:r>
            <a:endParaRPr lang="es-DO" dirty="0"/>
          </a:p>
        </p:txBody>
      </p:sp>
      <p:sp>
        <p:nvSpPr>
          <p:cNvPr id="3" name="2 Marcador de contenido"/>
          <p:cNvSpPr>
            <a:spLocks noGrp="1"/>
          </p:cNvSpPr>
          <p:nvPr>
            <p:ph idx="1"/>
          </p:nvPr>
        </p:nvSpPr>
        <p:spPr/>
        <p:txBody>
          <a:bodyPr>
            <a:normAutofit fontScale="47500" lnSpcReduction="20000"/>
          </a:bodyPr>
          <a:lstStyle/>
          <a:p>
            <a:pPr lvl="0" algn="just"/>
            <a:r>
              <a:rPr lang="es-DO" b="1" dirty="0" smtClean="0"/>
              <a:t>Inasistencia</a:t>
            </a:r>
          </a:p>
          <a:p>
            <a:pPr lvl="0" algn="just"/>
            <a:r>
              <a:rPr lang="es-DO" dirty="0" smtClean="0"/>
              <a:t>Se </a:t>
            </a:r>
            <a:r>
              <a:rPr lang="es-DO" dirty="0"/>
              <a:t>justifica personalmente por el padre o tutor en la </a:t>
            </a:r>
            <a:r>
              <a:rPr lang="es-DO" dirty="0" err="1"/>
              <a:t>monitoría</a:t>
            </a:r>
            <a:r>
              <a:rPr lang="es-DO" dirty="0"/>
              <a:t> de disciplina, con un plazo máximo de 24 horas desde ocurrida la inasistencia.</a:t>
            </a:r>
          </a:p>
          <a:p>
            <a:pPr lvl="0" algn="just"/>
            <a:r>
              <a:rPr lang="es-DO" dirty="0" smtClean="0"/>
              <a:t>A una </a:t>
            </a:r>
            <a:r>
              <a:rPr lang="es-DO" dirty="0"/>
              <a:t>evaluación calendarizada se justifica personalmente por el padre o tutor, con un plazo máximo de 48 </a:t>
            </a:r>
            <a:r>
              <a:rPr lang="es-DO" dirty="0" err="1"/>
              <a:t>hrs</a:t>
            </a:r>
            <a:r>
              <a:rPr lang="es-DO" dirty="0"/>
              <a:t>. y/ o con la presentación del certificado médico correspondiente, a su atención de salud, el que debe ser presentado en la </a:t>
            </a:r>
            <a:r>
              <a:rPr lang="es-DO" dirty="0" err="1"/>
              <a:t>monitoría</a:t>
            </a:r>
            <a:r>
              <a:rPr lang="es-DO" dirty="0"/>
              <a:t> de disciplina o departamento de orientación y psicología, con un plazo NO MAYOR a 3 días hábiles. </a:t>
            </a:r>
          </a:p>
          <a:p>
            <a:pPr lvl="0" algn="just"/>
            <a:endParaRPr lang="es-DO" dirty="0" smtClean="0"/>
          </a:p>
          <a:p>
            <a:pPr lvl="0" algn="just"/>
            <a:r>
              <a:rPr lang="es-DO" b="1" dirty="0" smtClean="0"/>
              <a:t>Tardanzas</a:t>
            </a:r>
          </a:p>
          <a:p>
            <a:pPr lvl="0" algn="just"/>
            <a:r>
              <a:rPr lang="es-DO" dirty="0" smtClean="0"/>
              <a:t>Los </a:t>
            </a:r>
            <a:r>
              <a:rPr lang="es-DO" dirty="0"/>
              <a:t>alumnos que lleguen al Instituto hasta 10 minutos después de las 07:15 am, registrarán su atraso en la </a:t>
            </a:r>
            <a:r>
              <a:rPr lang="es-DO" dirty="0" err="1"/>
              <a:t>monitoría</a:t>
            </a:r>
            <a:r>
              <a:rPr lang="es-DO" dirty="0"/>
              <a:t> de disciplina. Al producirse la tercera falta de este tipo se citará al padre o tutor para que firme y tome conocimiento de la sanción respectiva.</a:t>
            </a:r>
          </a:p>
          <a:p>
            <a:pPr lvl="0" algn="just"/>
            <a:r>
              <a:rPr lang="es-DO" dirty="0"/>
              <a:t>Los alumnos que lleguen al Instituto después 30 minutos de iniciada la jornada escolar, sólo podrán ingresar con su padre o tutor, el que debe presentarse a justificar en </a:t>
            </a:r>
            <a:r>
              <a:rPr lang="es-DO" dirty="0" err="1" smtClean="0"/>
              <a:t>monitoría</a:t>
            </a:r>
            <a:r>
              <a:rPr lang="es-DO" dirty="0" smtClean="0"/>
              <a:t> </a:t>
            </a:r>
            <a:r>
              <a:rPr lang="es-DO" dirty="0"/>
              <a:t>de disciplina o departamento de orientación y psicología, en donde se le entregará la autorización correspondiente para ingresar a la salón de clases</a:t>
            </a:r>
            <a:r>
              <a:rPr lang="es-DO" dirty="0" smtClean="0"/>
              <a:t>.</a:t>
            </a:r>
            <a:endParaRPr lang="es-DO" dirty="0"/>
          </a:p>
        </p:txBody>
      </p:sp>
    </p:spTree>
    <p:extLst>
      <p:ext uri="{BB962C8B-B14F-4D97-AF65-F5344CB8AC3E}">
        <p14:creationId xmlns:p14="http://schemas.microsoft.com/office/powerpoint/2010/main" val="205585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dirty="0" smtClean="0"/>
              <a:t>Retiro de alumnos</a:t>
            </a:r>
            <a:endParaRPr lang="es-DO" dirty="0"/>
          </a:p>
        </p:txBody>
      </p:sp>
      <p:sp>
        <p:nvSpPr>
          <p:cNvPr id="3" name="2 Marcador de contenido"/>
          <p:cNvSpPr>
            <a:spLocks noGrp="1"/>
          </p:cNvSpPr>
          <p:nvPr>
            <p:ph idx="1"/>
          </p:nvPr>
        </p:nvSpPr>
        <p:spPr/>
        <p:txBody>
          <a:bodyPr>
            <a:normAutofit fontScale="77500" lnSpcReduction="20000"/>
          </a:bodyPr>
          <a:lstStyle/>
          <a:p>
            <a:pPr lvl="0" algn="just"/>
            <a:r>
              <a:rPr lang="es-DO" dirty="0"/>
              <a:t>La única forma que un alumno pueda salir del Instituto durante la jornada escolar es </a:t>
            </a:r>
            <a:r>
              <a:rPr lang="es-DO" dirty="0" smtClean="0"/>
              <a:t>mediante el </a:t>
            </a:r>
            <a:r>
              <a:rPr lang="es-DO" dirty="0"/>
              <a:t>retiro directo del padre o tutor, titular o suplente. En casos excepcionales, el padre o tutor titular podrá autorizar por escrito, a un adulto responsable quien deberá ser explícitamente identificado con su nombre y cédula de identidad electoral. Dicha autorización de retiro será válida sólo por una ocasión. </a:t>
            </a:r>
          </a:p>
          <a:p>
            <a:pPr lvl="0" algn="just"/>
            <a:r>
              <a:rPr lang="es-DO" dirty="0"/>
              <a:t>No se aceptará llamadas telefónicas ni comunicaciones en la jornada escolar para el retiro de alumnos solos del Instituto.</a:t>
            </a:r>
          </a:p>
          <a:p>
            <a:endParaRPr lang="es-DO" dirty="0"/>
          </a:p>
        </p:txBody>
      </p:sp>
    </p:spTree>
    <p:extLst>
      <p:ext uri="{BB962C8B-B14F-4D97-AF65-F5344CB8AC3E}">
        <p14:creationId xmlns:p14="http://schemas.microsoft.com/office/powerpoint/2010/main" val="2581391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7494"/>
            <a:ext cx="8229600" cy="857250"/>
          </a:xfrm>
        </p:spPr>
        <p:txBody>
          <a:bodyPr>
            <a:noAutofit/>
          </a:bodyPr>
          <a:lstStyle/>
          <a:p>
            <a:r>
              <a:rPr lang="es-DO" sz="2400" b="1" i="1" dirty="0"/>
              <a:t> Art. 07 </a:t>
            </a:r>
            <a:r>
              <a:rPr lang="es-DO" sz="2400" b="1" dirty="0"/>
              <a:t>Respecto de la presentación personal y el uso del uniforme se establece que</a:t>
            </a:r>
            <a:r>
              <a:rPr lang="es-DO" sz="2400" b="1" dirty="0" smtClean="0"/>
              <a:t>:</a:t>
            </a:r>
            <a:endParaRPr lang="es-DO" sz="2400" dirty="0"/>
          </a:p>
        </p:txBody>
      </p:sp>
      <p:sp>
        <p:nvSpPr>
          <p:cNvPr id="3" name="2 Marcador de contenido"/>
          <p:cNvSpPr>
            <a:spLocks noGrp="1"/>
          </p:cNvSpPr>
          <p:nvPr>
            <p:ph idx="1"/>
          </p:nvPr>
        </p:nvSpPr>
        <p:spPr/>
        <p:txBody>
          <a:bodyPr>
            <a:normAutofit fontScale="62500" lnSpcReduction="20000"/>
          </a:bodyPr>
          <a:lstStyle/>
          <a:p>
            <a:pPr marL="0" lvl="0" indent="0" algn="just">
              <a:buNone/>
            </a:pPr>
            <a:r>
              <a:rPr lang="es-DO" dirty="0"/>
              <a:t>El uso del uniforme es obligatorio. Este debe ser usado con respeto y dignidad durante toda la jornada escolar y en aquellas ocasiones que el Instituto así lo determine. El uniforme del Instituto Politécnico Industrial Don Bosco es el siguiente:</a:t>
            </a:r>
          </a:p>
          <a:p>
            <a:pPr marL="0" indent="0">
              <a:buNone/>
            </a:pPr>
            <a:r>
              <a:rPr lang="es-DO" dirty="0"/>
              <a:t> </a:t>
            </a:r>
          </a:p>
          <a:p>
            <a:pPr marL="0" indent="0">
              <a:buNone/>
            </a:pPr>
            <a:r>
              <a:rPr lang="es-DO" b="1" dirty="0"/>
              <a:t>Para las clases ordinarias los alumnos deberán presentarse con:</a:t>
            </a:r>
          </a:p>
          <a:p>
            <a:pPr lvl="0"/>
            <a:r>
              <a:rPr lang="es-DO" dirty="0" err="1" smtClean="0"/>
              <a:t>Poloshirt</a:t>
            </a:r>
            <a:r>
              <a:rPr lang="es-DO" dirty="0" smtClean="0"/>
              <a:t> </a:t>
            </a:r>
            <a:r>
              <a:rPr lang="es-DO" dirty="0"/>
              <a:t>color gris (con cuello y las puntas de las mangas azul oscuro) con el </a:t>
            </a:r>
            <a:r>
              <a:rPr lang="es-DO" dirty="0" smtClean="0"/>
              <a:t>escudo de </a:t>
            </a:r>
            <a:r>
              <a:rPr lang="es-DO" dirty="0"/>
              <a:t>la Institución </a:t>
            </a:r>
            <a:r>
              <a:rPr lang="es-DO" dirty="0" smtClean="0"/>
              <a:t>bordado </a:t>
            </a:r>
            <a:r>
              <a:rPr lang="es-DO" dirty="0"/>
              <a:t>en la parte superior </a:t>
            </a:r>
            <a:r>
              <a:rPr lang="es-DO" dirty="0" smtClean="0"/>
              <a:t>izquierda.</a:t>
            </a:r>
            <a:endParaRPr lang="es-DO" dirty="0"/>
          </a:p>
          <a:p>
            <a:pPr lvl="0"/>
            <a:r>
              <a:rPr lang="es-DO" dirty="0"/>
              <a:t>Pantalón jean azul (corte clásico), con las siglas del Instituto bordadas en la parte posterior derecha.</a:t>
            </a:r>
          </a:p>
          <a:p>
            <a:pPr lvl="0"/>
            <a:r>
              <a:rPr lang="es-DO" dirty="0"/>
              <a:t>Zapatos o tenis negros</a:t>
            </a:r>
            <a:r>
              <a:rPr lang="es-DO" dirty="0" smtClean="0"/>
              <a:t>.</a:t>
            </a:r>
            <a:endParaRPr lang="es-DO" dirty="0"/>
          </a:p>
        </p:txBody>
      </p:sp>
    </p:spTree>
    <p:extLst>
      <p:ext uri="{BB962C8B-B14F-4D97-AF65-F5344CB8AC3E}">
        <p14:creationId xmlns:p14="http://schemas.microsoft.com/office/powerpoint/2010/main" val="844251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a:xfrm>
            <a:off x="457200" y="1200150"/>
            <a:ext cx="8229600" cy="3603847"/>
          </a:xfrm>
        </p:spPr>
        <p:txBody>
          <a:bodyPr>
            <a:noAutofit/>
          </a:bodyPr>
          <a:lstStyle/>
          <a:p>
            <a:pPr marL="0" indent="0">
              <a:buNone/>
            </a:pPr>
            <a:r>
              <a:rPr lang="es-DO" sz="1400" b="1" dirty="0" smtClean="0"/>
              <a:t>Para la clase de educación física los alumnos deberán presentarse con:</a:t>
            </a:r>
          </a:p>
          <a:p>
            <a:pPr lvl="0"/>
            <a:r>
              <a:rPr lang="es-DO" sz="1400" dirty="0" smtClean="0"/>
              <a:t>Pantalón - sudador azul largo con dos rayas blancas en los extremos que bajen desde la cintura hasta llegar al calzado (tenis) y </a:t>
            </a:r>
            <a:r>
              <a:rPr lang="es-DO" sz="1400" dirty="0" err="1" smtClean="0"/>
              <a:t>serigrafiado</a:t>
            </a:r>
            <a:r>
              <a:rPr lang="es-DO" sz="1400" dirty="0" smtClean="0"/>
              <a:t> con la sigla del Instituto en la parte delantera de la pierna derecha.</a:t>
            </a:r>
          </a:p>
          <a:p>
            <a:pPr lvl="0"/>
            <a:r>
              <a:rPr lang="es-DO" sz="1400" dirty="0" smtClean="0"/>
              <a:t>Camiseta blanca con el logo de la Institución en la  parte frontal superior derecha.</a:t>
            </a:r>
          </a:p>
          <a:p>
            <a:pPr lvl="0"/>
            <a:r>
              <a:rPr lang="es-DO" sz="1400" dirty="0" smtClean="0"/>
              <a:t>Tenis color negro, blanco o azul oscuro.</a:t>
            </a:r>
          </a:p>
          <a:p>
            <a:pPr marL="0" indent="0">
              <a:buNone/>
            </a:pPr>
            <a:endParaRPr lang="es-DO" sz="1400" dirty="0" smtClean="0"/>
          </a:p>
          <a:p>
            <a:pPr marL="0" indent="0">
              <a:buNone/>
            </a:pPr>
            <a:r>
              <a:rPr lang="es-DO" sz="1400" b="1" dirty="0" smtClean="0"/>
              <a:t>Para la clase de laboratorio de Ciencias Naturales los alumnos deberán presentarse con:</a:t>
            </a:r>
          </a:p>
          <a:p>
            <a:pPr lvl="0"/>
            <a:r>
              <a:rPr lang="es-DO" sz="1400" dirty="0" smtClean="0"/>
              <a:t>Una bata de color blanco, sobre el uniforme correspondiente del día. </a:t>
            </a:r>
          </a:p>
          <a:p>
            <a:pPr marL="0" indent="0">
              <a:buNone/>
            </a:pPr>
            <a:endParaRPr lang="es-DO" sz="1400" b="1" dirty="0" smtClean="0"/>
          </a:p>
        </p:txBody>
      </p:sp>
    </p:spTree>
    <p:extLst>
      <p:ext uri="{BB962C8B-B14F-4D97-AF65-F5344CB8AC3E}">
        <p14:creationId xmlns:p14="http://schemas.microsoft.com/office/powerpoint/2010/main" val="1827453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23478"/>
            <a:ext cx="4608512" cy="4876887"/>
          </a:xfrm>
        </p:spPr>
        <p:txBody>
          <a:bodyPr>
            <a:normAutofit fontScale="85000" lnSpcReduction="20000"/>
          </a:bodyPr>
          <a:lstStyle/>
          <a:p>
            <a:pPr marL="0" indent="0" algn="just">
              <a:buNone/>
            </a:pPr>
            <a:r>
              <a:rPr lang="es-DO" b="1" dirty="0" smtClean="0"/>
              <a:t>Para el trabajo en los talleres:</a:t>
            </a:r>
          </a:p>
          <a:p>
            <a:pPr lvl="0" algn="just"/>
            <a:r>
              <a:rPr lang="es-DO" dirty="0" smtClean="0"/>
              <a:t>El uniforme será obligatorio de acuerdo a las exigencias del reglamento de cada especialidad: suele utilizarse el uniforme ordinario para el sector servicios y para el sector industrial una bata u overol.</a:t>
            </a:r>
          </a:p>
          <a:p>
            <a:pPr lvl="0" algn="just"/>
            <a:r>
              <a:rPr lang="es-DO" dirty="0" smtClean="0"/>
              <a:t>Deben utilizar los implementos de seguridad requeridos en cada especialidad según el trabajo que estén desarrollando. </a:t>
            </a:r>
          </a:p>
          <a:p>
            <a:endParaRPr lang="es-DO" dirty="0"/>
          </a:p>
        </p:txBody>
      </p:sp>
      <p:pic>
        <p:nvPicPr>
          <p:cNvPr id="2050" name="Picture 2" descr="Resultado de imagen para overall trabaj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2790" y="123478"/>
            <a:ext cx="2705100" cy="27051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implementos de segurid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7590" y="3147814"/>
            <a:ext cx="2095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sultado de imagen para bata laboratorio manga cort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94" r="15155"/>
          <a:stretch/>
        </p:blipFill>
        <p:spPr bwMode="auto">
          <a:xfrm>
            <a:off x="4860033" y="123478"/>
            <a:ext cx="1728192" cy="253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83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dirty="0"/>
              <a:t>Respecto de la presentación personal </a:t>
            </a:r>
          </a:p>
        </p:txBody>
      </p:sp>
      <p:sp>
        <p:nvSpPr>
          <p:cNvPr id="3" name="2 Marcador de contenido"/>
          <p:cNvSpPr>
            <a:spLocks noGrp="1"/>
          </p:cNvSpPr>
          <p:nvPr>
            <p:ph idx="1"/>
          </p:nvPr>
        </p:nvSpPr>
        <p:spPr/>
        <p:txBody>
          <a:bodyPr>
            <a:normAutofit fontScale="70000" lnSpcReduction="20000"/>
          </a:bodyPr>
          <a:lstStyle/>
          <a:p>
            <a:pPr marL="0" lvl="0" indent="0">
              <a:buNone/>
            </a:pPr>
            <a:r>
              <a:rPr lang="es-DO" b="1" dirty="0"/>
              <a:t>Alumnas:</a:t>
            </a:r>
          </a:p>
          <a:p>
            <a:pPr lvl="0"/>
            <a:r>
              <a:rPr lang="es-DO" dirty="0"/>
              <a:t>Deben usar las uñas cortas, sin pintar y sin </a:t>
            </a:r>
            <a:r>
              <a:rPr lang="es-DO" dirty="0" smtClean="0"/>
              <a:t>maquillaje, </a:t>
            </a:r>
            <a:r>
              <a:rPr lang="es-DO" dirty="0"/>
              <a:t>ni adornos en el rostro.</a:t>
            </a:r>
          </a:p>
          <a:p>
            <a:pPr lvl="0"/>
            <a:r>
              <a:rPr lang="es-DO" dirty="0"/>
              <a:t>Deberán permanecer con el cabello recogido, ordenado y sin teñir. </a:t>
            </a:r>
          </a:p>
          <a:p>
            <a:pPr lvl="0"/>
            <a:r>
              <a:rPr lang="es-DO" dirty="0"/>
              <a:t>Mantener el cabello con decoro y sencillez, libre de excesivas trenzas, moños exagerados o peinados extravagantes.</a:t>
            </a:r>
          </a:p>
          <a:p>
            <a:pPr lvl="0"/>
            <a:r>
              <a:rPr lang="es-DO" dirty="0"/>
              <a:t>No deberán portar joyas, piercing y/o expansiones. Sólo se permitirá el uso de aretes que no sean colgantes, </a:t>
            </a:r>
            <a:r>
              <a:rPr lang="es-DO" dirty="0" smtClean="0"/>
              <a:t>o con colores llamativos, </a:t>
            </a:r>
            <a:r>
              <a:rPr lang="es-DO" dirty="0"/>
              <a:t>ni que expresen diseños que estén </a:t>
            </a:r>
            <a:r>
              <a:rPr lang="es-DO" dirty="0" smtClean="0"/>
              <a:t>fuera de </a:t>
            </a:r>
            <a:r>
              <a:rPr lang="es-DO" dirty="0"/>
              <a:t>la línea valórica del Instituto, por ejemplo, cruces invertidas, esvásticas, etc.</a:t>
            </a:r>
          </a:p>
          <a:p>
            <a:pPr lvl="0"/>
            <a:r>
              <a:rPr lang="es-DO" dirty="0"/>
              <a:t>No se admiten tatuajes. </a:t>
            </a:r>
          </a:p>
          <a:p>
            <a:endParaRPr lang="es-DO" dirty="0"/>
          </a:p>
        </p:txBody>
      </p:sp>
    </p:spTree>
    <p:extLst>
      <p:ext uri="{BB962C8B-B14F-4D97-AF65-F5344CB8AC3E}">
        <p14:creationId xmlns:p14="http://schemas.microsoft.com/office/powerpoint/2010/main" val="1303225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55526"/>
            <a:ext cx="8229600" cy="3394472"/>
          </a:xfrm>
        </p:spPr>
        <p:txBody>
          <a:bodyPr>
            <a:normAutofit fontScale="92500" lnSpcReduction="20000"/>
          </a:bodyPr>
          <a:lstStyle/>
          <a:p>
            <a:pPr marL="0" indent="0">
              <a:buNone/>
            </a:pPr>
            <a:r>
              <a:rPr lang="en-US" b="1" dirty="0" err="1"/>
              <a:t>Alumnos</a:t>
            </a:r>
            <a:r>
              <a:rPr lang="en-US" b="1" dirty="0"/>
              <a:t>:</a:t>
            </a:r>
            <a:endParaRPr lang="es-DO" b="1" dirty="0"/>
          </a:p>
          <a:p>
            <a:pPr lvl="0"/>
            <a:r>
              <a:rPr lang="es-DO" dirty="0"/>
              <a:t>Deben usar pelo corto (corte tradicional) sin teñir, peinado, sin  melenas y rapes. </a:t>
            </a:r>
          </a:p>
          <a:p>
            <a:pPr lvl="0"/>
            <a:r>
              <a:rPr lang="es-DO" dirty="0"/>
              <a:t>Deben ingresar al Instituto y permanecer en él, perfectamente afeitados.</a:t>
            </a:r>
          </a:p>
          <a:p>
            <a:pPr lvl="0"/>
            <a:r>
              <a:rPr lang="es-DO" dirty="0"/>
              <a:t>No deben usar aretes, joyas, cadenas, piercing, expansiones u otros accesorios llamativos.</a:t>
            </a:r>
          </a:p>
          <a:p>
            <a:pPr lvl="0"/>
            <a:r>
              <a:rPr lang="es-DO" dirty="0"/>
              <a:t>No se admiten tatuajes. </a:t>
            </a:r>
          </a:p>
          <a:p>
            <a:endParaRPr lang="es-DO" dirty="0"/>
          </a:p>
        </p:txBody>
      </p:sp>
    </p:spTree>
    <p:extLst>
      <p:ext uri="{BB962C8B-B14F-4D97-AF65-F5344CB8AC3E}">
        <p14:creationId xmlns:p14="http://schemas.microsoft.com/office/powerpoint/2010/main" val="612282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9502"/>
            <a:ext cx="9144000" cy="857250"/>
          </a:xfrm>
          <a:solidFill>
            <a:srgbClr val="C00000"/>
          </a:solidFill>
          <a:effectLst>
            <a:outerShdw blurRad="50800" dist="38100" dir="8100000" algn="tr" rotWithShape="0">
              <a:prstClr val="black">
                <a:alpha val="40000"/>
              </a:prstClr>
            </a:outerShdw>
          </a:effectLst>
        </p:spPr>
        <p:txBody>
          <a:bodyPr/>
          <a:lstStyle/>
          <a:p>
            <a:r>
              <a:rPr lang="es-DO"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Manual de Convivencia</a:t>
            </a:r>
            <a:endParaRPr lang="es-DO"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467544" y="1563638"/>
            <a:ext cx="8229600" cy="2955775"/>
          </a:xfrm>
        </p:spPr>
        <p:txBody>
          <a:bodyPr>
            <a:normAutofit/>
          </a:bodyPr>
          <a:lstStyle/>
          <a:p>
            <a:pPr marL="0" indent="0" algn="just">
              <a:buNone/>
            </a:pPr>
            <a:r>
              <a:rPr lang="es-DO" sz="2800" i="1" dirty="0"/>
              <a:t>“Conjunto de pautas de interrelación consensuadas y socializadas periódicamente en cada comunidad educativa, en función de un mínimo común de normas, cuyo cumplimiento se entiende que garantiza el bien común y el logro de un proceso educativo de calidad”. </a:t>
            </a:r>
            <a:endParaRPr lang="es-DO" sz="2800" i="1" dirty="0" smtClean="0"/>
          </a:p>
          <a:p>
            <a:pPr marL="0" indent="0">
              <a:buNone/>
            </a:pPr>
            <a:r>
              <a:rPr lang="es-DO" sz="1500" b="1" dirty="0" smtClean="0"/>
              <a:t>(</a:t>
            </a:r>
            <a:r>
              <a:rPr lang="es-DO" sz="1500" b="1" dirty="0"/>
              <a:t>Normas del Sistema Educativo Dominicano para la Convivencia Armoniosa de los Centros Educativos Públicos y Privados</a:t>
            </a:r>
            <a:r>
              <a:rPr lang="es-DO" sz="1500" b="1" dirty="0" smtClean="0"/>
              <a:t>).</a:t>
            </a:r>
            <a:endParaRPr lang="es-DO" sz="1500" dirty="0"/>
          </a:p>
        </p:txBody>
      </p:sp>
    </p:spTree>
    <p:extLst>
      <p:ext uri="{BB962C8B-B14F-4D97-AF65-F5344CB8AC3E}">
        <p14:creationId xmlns:p14="http://schemas.microsoft.com/office/powerpoint/2010/main" val="1732367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i="1" dirty="0" smtClean="0"/>
              <a:t> </a:t>
            </a:r>
            <a:r>
              <a:rPr lang="es-DO" sz="2000" b="1" i="1" dirty="0" smtClean="0"/>
              <a:t>Art. 08 </a:t>
            </a:r>
            <a:r>
              <a:rPr lang="es-DO" sz="2000" b="1" dirty="0" smtClean="0"/>
              <a:t>Son normas que resguardan la interrelación respetuosa entre los distintos miembros de la comunidad educativa, en toda actividad organizada por el Instituto:</a:t>
            </a:r>
            <a:br>
              <a:rPr lang="es-DO" sz="2000" b="1" dirty="0" smtClean="0"/>
            </a:br>
            <a:endParaRPr lang="es-DO" sz="2000" dirty="0"/>
          </a:p>
        </p:txBody>
      </p:sp>
      <p:sp>
        <p:nvSpPr>
          <p:cNvPr id="3" name="2 Marcador de contenido"/>
          <p:cNvSpPr>
            <a:spLocks noGrp="1"/>
          </p:cNvSpPr>
          <p:nvPr>
            <p:ph idx="1"/>
          </p:nvPr>
        </p:nvSpPr>
        <p:spPr>
          <a:xfrm>
            <a:off x="251520" y="1200150"/>
            <a:ext cx="8568952" cy="3675855"/>
          </a:xfrm>
        </p:spPr>
        <p:txBody>
          <a:bodyPr>
            <a:noAutofit/>
          </a:bodyPr>
          <a:lstStyle/>
          <a:p>
            <a:pPr lvl="0" algn="just"/>
            <a:r>
              <a:rPr lang="es-DO" sz="1600" dirty="0" smtClean="0"/>
              <a:t>Reconocer </a:t>
            </a:r>
            <a:r>
              <a:rPr lang="es-DO" sz="1600" dirty="0"/>
              <a:t>y respetar en los </a:t>
            </a:r>
            <a:r>
              <a:rPr lang="es-DO" sz="1600" dirty="0" smtClean="0"/>
              <a:t> otros</a:t>
            </a:r>
            <a:r>
              <a:rPr lang="es-DO" sz="1600" dirty="0"/>
              <a:t>, los mismos derechos que exijo para mí y que están indicados en el Manual de Convivencia.</a:t>
            </a:r>
          </a:p>
          <a:p>
            <a:pPr lvl="0" algn="just"/>
            <a:r>
              <a:rPr lang="es-DO" sz="1600" dirty="0"/>
              <a:t>Cumplir y exigir el respeto de las normas de funcionamiento en las condiciones que se estipulan en este Manual de Convivencia.</a:t>
            </a:r>
          </a:p>
          <a:p>
            <a:pPr lvl="0" algn="just"/>
            <a:r>
              <a:rPr lang="es-DO" sz="1600" dirty="0"/>
              <a:t>Asistir y contribuir al éxito de las clases regulares y de las actividades pastorales, acción social, actividades deportivas, actividades artístico - culturales y  salidas técnicas organizadas por el Instituto.</a:t>
            </a:r>
          </a:p>
          <a:p>
            <a:pPr lvl="0" algn="just"/>
            <a:r>
              <a:rPr lang="es-DO" sz="1600" dirty="0"/>
              <a:t>Comportarse adecuadamente conforme a la calidad de estudiante salesiano, tanto dentro como fuera del centro educativo.</a:t>
            </a:r>
          </a:p>
          <a:p>
            <a:pPr lvl="0" algn="just"/>
            <a:r>
              <a:rPr lang="es-DO" sz="1600" dirty="0"/>
              <a:t>Entregar oportunamente al padre o tutor la información que envíe el Instituto, a través de circulares, cartas o comunicaciones.</a:t>
            </a:r>
          </a:p>
          <a:p>
            <a:pPr lvl="0" algn="just"/>
            <a:r>
              <a:rPr lang="es-DO" sz="1600" dirty="0"/>
              <a:t>Solucionar discrepancias con sus compañeros y con los adultos de la comunidad educativa a partir de la negociación y el diálogo, sustentado en la fuerza de la verdad y la caridad</a:t>
            </a:r>
            <a:r>
              <a:rPr lang="es-DO" sz="1600" dirty="0" smtClean="0"/>
              <a:t>.</a:t>
            </a:r>
            <a:endParaRPr lang="es-DO" sz="1600" dirty="0"/>
          </a:p>
        </p:txBody>
      </p:sp>
    </p:spTree>
    <p:extLst>
      <p:ext uri="{BB962C8B-B14F-4D97-AF65-F5344CB8AC3E}">
        <p14:creationId xmlns:p14="http://schemas.microsoft.com/office/powerpoint/2010/main" val="1275180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normAutofit fontScale="47500" lnSpcReduction="20000"/>
          </a:bodyPr>
          <a:lstStyle/>
          <a:p>
            <a:pPr lvl="0" algn="just"/>
            <a:r>
              <a:rPr lang="es-DO" dirty="0" smtClean="0"/>
              <a:t>Respetar la diversidad ejerciendo la tolerancia hacia las personas y acogiendo la normativa que resguarda el bien común.</a:t>
            </a:r>
          </a:p>
          <a:p>
            <a:pPr lvl="0" algn="just"/>
            <a:r>
              <a:rPr lang="es-DO" dirty="0" smtClean="0"/>
              <a:t>Ser generoso y colaborador, de manera especial ante dificultades o accidentes que puedan presentarse en el transcurso de la jornada de trabajo escolar o de actividades planificadas por el Instituto.</a:t>
            </a:r>
          </a:p>
          <a:p>
            <a:pPr lvl="0" algn="just"/>
            <a:r>
              <a:rPr lang="es-DO" dirty="0" smtClean="0"/>
              <a:t>Respetar y valorar el trabajo que realizan los colaboradores docentes, administrativos y de apoyo en beneficio de la formación integral.</a:t>
            </a:r>
          </a:p>
          <a:p>
            <a:pPr lvl="0" algn="just"/>
            <a:r>
              <a:rPr lang="es-DO" dirty="0" smtClean="0"/>
              <a:t>Entregar al profesor, profesor tutor  u otra autoridad del Instituto todo objeto que encuentre y no me pertenezca.</a:t>
            </a:r>
          </a:p>
          <a:p>
            <a:pPr lvl="0" algn="just"/>
            <a:r>
              <a:rPr lang="es-DO" dirty="0" smtClean="0"/>
              <a:t>Respetar los Símbolos Patrios y del Instituto, así como nuestros valores culturales, patrios y religiosos. </a:t>
            </a:r>
          </a:p>
          <a:p>
            <a:pPr lvl="0" algn="just"/>
            <a:r>
              <a:rPr lang="es-DO" dirty="0" smtClean="0"/>
              <a:t>No portar, consumir, comercializar ni ofrecer alcohol, ni drogas (legales o ilegales) a cualquier miembro de la comunidad educativa, dentro ni fuera del Instituto.</a:t>
            </a:r>
          </a:p>
          <a:p>
            <a:pPr lvl="0" algn="just"/>
            <a:r>
              <a:rPr lang="es-DO" dirty="0" smtClean="0"/>
              <a:t>No portar armas de ningún tipo o naturaleza, en ninguna actividad organizada por el Instituto.</a:t>
            </a:r>
          </a:p>
          <a:p>
            <a:pPr lvl="0" algn="just"/>
            <a:r>
              <a:rPr lang="es-DO" dirty="0" smtClean="0"/>
              <a:t>Manifestar y promover iniciativas y sugerencias a favor del bien común, tanto en la salón de clases como en las actividades organizadas por los distintos estamentos del Instituto.</a:t>
            </a:r>
          </a:p>
        </p:txBody>
      </p:sp>
    </p:spTree>
    <p:extLst>
      <p:ext uri="{BB962C8B-B14F-4D97-AF65-F5344CB8AC3E}">
        <p14:creationId xmlns:p14="http://schemas.microsoft.com/office/powerpoint/2010/main" val="715461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05979"/>
            <a:ext cx="8784976" cy="857250"/>
          </a:xfrm>
        </p:spPr>
        <p:txBody>
          <a:bodyPr>
            <a:normAutofit/>
          </a:bodyPr>
          <a:lstStyle/>
          <a:p>
            <a:r>
              <a:rPr lang="es-DO" sz="1800" b="1" i="1" dirty="0" smtClean="0"/>
              <a:t> Art. 09 </a:t>
            </a:r>
            <a:r>
              <a:rPr lang="es-DO" sz="1800" b="1" dirty="0" smtClean="0"/>
              <a:t>Son normas que explicitan el comportamiento esperado entre alumnos y docentes al interior del salón de clases y/o cualquier dependencia habilitada para tal efecto:</a:t>
            </a:r>
            <a:endParaRPr lang="es-DO" sz="1800" dirty="0"/>
          </a:p>
        </p:txBody>
      </p:sp>
      <p:sp>
        <p:nvSpPr>
          <p:cNvPr id="3" name="2 Marcador de contenido"/>
          <p:cNvSpPr>
            <a:spLocks noGrp="1"/>
          </p:cNvSpPr>
          <p:nvPr>
            <p:ph idx="1"/>
          </p:nvPr>
        </p:nvSpPr>
        <p:spPr>
          <a:xfrm>
            <a:off x="323528" y="1200150"/>
            <a:ext cx="8363272" cy="3819871"/>
          </a:xfrm>
        </p:spPr>
        <p:txBody>
          <a:bodyPr>
            <a:normAutofit fontScale="47500" lnSpcReduction="20000"/>
          </a:bodyPr>
          <a:lstStyle/>
          <a:p>
            <a:pPr marL="0" indent="0">
              <a:buNone/>
            </a:pPr>
            <a:endParaRPr lang="es-DO" dirty="0"/>
          </a:p>
          <a:p>
            <a:pPr lvl="0"/>
            <a:r>
              <a:rPr lang="es-DO" sz="3400" dirty="0"/>
              <a:t>Actuar responsable y conscientemente en la salón de clases, laboratorios, talleres, biblioteca, canchas y otras dependencias, y con disposición para el mejor aprovechamiento del proceso de enseñanza - aprendizaje.</a:t>
            </a:r>
          </a:p>
          <a:p>
            <a:pPr lvl="0"/>
            <a:r>
              <a:rPr lang="es-DO" sz="3400" dirty="0"/>
              <a:t>Responder a las obligaciones escolares poniendo el esfuerzo, la voluntad y la honestidad que ellas demanden.</a:t>
            </a:r>
          </a:p>
          <a:p>
            <a:pPr lvl="0"/>
            <a:r>
              <a:rPr lang="es-DO" sz="3400" dirty="0"/>
              <a:t>Poner los talentos al servicio de los compañeros más necesitados de la clase.</a:t>
            </a:r>
          </a:p>
          <a:p>
            <a:pPr lvl="0"/>
            <a:r>
              <a:rPr lang="es-DO" sz="3400" dirty="0"/>
              <a:t>Estar al día en los competencias o actividades cuando se haya faltado a clases, recurriendo a compañeros o profesores de curso.</a:t>
            </a:r>
          </a:p>
          <a:p>
            <a:pPr lvl="0"/>
            <a:r>
              <a:rPr lang="es-DO" sz="3400" dirty="0"/>
              <a:t>Aprovechar al máximo el tiempo de trabajo pedagógico.</a:t>
            </a:r>
          </a:p>
          <a:p>
            <a:pPr lvl="0"/>
            <a:r>
              <a:rPr lang="es-DO" sz="3400" dirty="0"/>
              <a:t>Sostener en el diálogo un modo habitual de interacción con compañeros y usarlo como instancia de superación de las dificultades personales que pudieran surgir de esas interacciones.</a:t>
            </a:r>
          </a:p>
          <a:p>
            <a:pPr lvl="0"/>
            <a:r>
              <a:rPr lang="es-DO" sz="3400" dirty="0"/>
              <a:t>Mantener relaciones cordiales y respetuosas con profesores, recurriendo al diálogo para superar los eventuales problemas personales o académicos que pudieran surgir como consecuencia del proceso de formación del cual ambos participan</a:t>
            </a:r>
            <a:r>
              <a:rPr lang="es-DO" sz="3400" dirty="0" smtClean="0"/>
              <a:t>.</a:t>
            </a:r>
            <a:endParaRPr lang="es-DO" sz="3400" dirty="0"/>
          </a:p>
        </p:txBody>
      </p:sp>
    </p:spTree>
    <p:extLst>
      <p:ext uri="{BB962C8B-B14F-4D97-AF65-F5344CB8AC3E}">
        <p14:creationId xmlns:p14="http://schemas.microsoft.com/office/powerpoint/2010/main" val="236486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11510"/>
            <a:ext cx="8229600" cy="4183113"/>
          </a:xfrm>
        </p:spPr>
        <p:txBody>
          <a:bodyPr>
            <a:normAutofit fontScale="47500" lnSpcReduction="20000"/>
          </a:bodyPr>
          <a:lstStyle/>
          <a:p>
            <a:pPr marL="0" indent="0">
              <a:buNone/>
            </a:pPr>
            <a:r>
              <a:rPr lang="es-DO" sz="3800" b="1" i="1" dirty="0"/>
              <a:t> Art. 10 </a:t>
            </a:r>
            <a:r>
              <a:rPr lang="es-DO" sz="3800" b="1" dirty="0"/>
              <a:t>Es norma que resguarda un trato sin discriminación entre los integrantes de la comunidad educativa</a:t>
            </a:r>
            <a:r>
              <a:rPr lang="es-DO" sz="3800" b="1" dirty="0" smtClean="0"/>
              <a:t>.</a:t>
            </a:r>
            <a:endParaRPr lang="es-DO" sz="3800" dirty="0"/>
          </a:p>
          <a:p>
            <a:pPr lvl="0"/>
            <a:r>
              <a:rPr lang="es-DO" sz="3800" dirty="0"/>
              <a:t>Rechazar toda forma de discriminación (de género, cognitiva, física, socio-económica, étnica, afectivo- sexual, religiosa) que pueda generarse al interior de la comunidad educativa</a:t>
            </a:r>
            <a:r>
              <a:rPr lang="es-DO" sz="3800" dirty="0" smtClean="0"/>
              <a:t>.</a:t>
            </a:r>
          </a:p>
          <a:p>
            <a:pPr marL="0" lvl="0" indent="0">
              <a:buNone/>
            </a:pPr>
            <a:endParaRPr lang="es-DO" sz="3800" dirty="0"/>
          </a:p>
          <a:p>
            <a:pPr marL="0" indent="0">
              <a:buNone/>
            </a:pPr>
            <a:r>
              <a:rPr lang="es-DO" sz="3800" b="1" i="1" dirty="0"/>
              <a:t> Art. 11 </a:t>
            </a:r>
            <a:r>
              <a:rPr lang="es-DO" sz="3800" b="1" dirty="0"/>
              <a:t>Es norma que resguarda la integridad psicológica de los miembros de la comunidad educativa</a:t>
            </a:r>
            <a:r>
              <a:rPr lang="es-DO" sz="3800" b="1" dirty="0" smtClean="0"/>
              <a:t>:</a:t>
            </a:r>
            <a:endParaRPr lang="es-DO" sz="3800" dirty="0"/>
          </a:p>
          <a:p>
            <a:pPr lvl="0"/>
            <a:r>
              <a:rPr lang="es-DO" sz="3800" dirty="0"/>
              <a:t>Rechazar toda conducta que signifique un menoscabo psicológico (acoso escolar, descalificación, mofa, ironía, burla, abuso de poder, confrontación, amenaza, apodos, etc…). </a:t>
            </a:r>
            <a:endParaRPr lang="es-DO" sz="3800" dirty="0" smtClean="0"/>
          </a:p>
          <a:p>
            <a:pPr lvl="0"/>
            <a:endParaRPr lang="es-DO" sz="3800" dirty="0"/>
          </a:p>
          <a:p>
            <a:pPr marL="0" indent="0">
              <a:buNone/>
            </a:pPr>
            <a:r>
              <a:rPr lang="es-DO" sz="3800" b="1" i="1" dirty="0"/>
              <a:t> Art. 12 </a:t>
            </a:r>
            <a:r>
              <a:rPr lang="es-DO" sz="3800" b="1" dirty="0"/>
              <a:t>Es norma que resguarda la integridad física de los distintos miembros de la comunidad educativa</a:t>
            </a:r>
            <a:r>
              <a:rPr lang="es-DO" sz="3800" b="1" dirty="0" smtClean="0"/>
              <a:t>:</a:t>
            </a:r>
            <a:r>
              <a:rPr lang="es-DO" sz="3800" b="1" i="1" dirty="0"/>
              <a:t> </a:t>
            </a:r>
            <a:endParaRPr lang="es-DO" sz="3800" dirty="0"/>
          </a:p>
          <a:p>
            <a:pPr lvl="0"/>
            <a:r>
              <a:rPr lang="es-DO" sz="3800" dirty="0"/>
              <a:t>Acatar toda indicación tendiente a cuidar de la integridad física propia y de los demás integrantes de la comunidad educativa.</a:t>
            </a:r>
          </a:p>
          <a:p>
            <a:endParaRPr lang="es-DO" dirty="0"/>
          </a:p>
        </p:txBody>
      </p:sp>
    </p:spTree>
    <p:extLst>
      <p:ext uri="{BB962C8B-B14F-4D97-AF65-F5344CB8AC3E}">
        <p14:creationId xmlns:p14="http://schemas.microsoft.com/office/powerpoint/2010/main" val="302257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i="1" dirty="0"/>
              <a:t>Criterios y procedimientos de evaluación y gradualidad de las </a:t>
            </a:r>
            <a:r>
              <a:rPr lang="es-DO" b="1" i="1" dirty="0" smtClean="0"/>
              <a:t>faltas</a:t>
            </a:r>
            <a:endParaRPr lang="es-DO" dirty="0"/>
          </a:p>
        </p:txBody>
      </p:sp>
      <p:sp>
        <p:nvSpPr>
          <p:cNvPr id="3" name="2 Marcador de contenido"/>
          <p:cNvSpPr>
            <a:spLocks noGrp="1"/>
          </p:cNvSpPr>
          <p:nvPr>
            <p:ph idx="1"/>
          </p:nvPr>
        </p:nvSpPr>
        <p:spPr/>
        <p:txBody>
          <a:bodyPr>
            <a:normAutofit lnSpcReduction="10000"/>
          </a:bodyPr>
          <a:lstStyle/>
          <a:p>
            <a:r>
              <a:rPr lang="es-DO" b="1" i="1" dirty="0"/>
              <a:t> Art. 14 </a:t>
            </a:r>
            <a:r>
              <a:rPr lang="es-DO" dirty="0"/>
              <a:t>El Instituto define falta como: </a:t>
            </a:r>
            <a:r>
              <a:rPr lang="es-DO" i="1" dirty="0"/>
              <a:t>“una conducta transgresora de los derechos y de los deberes considerados, declarados y aceptados por la comunidad educativa en este Manual de Convivencia Escolar”.</a:t>
            </a:r>
            <a:r>
              <a:rPr lang="es-DO" dirty="0"/>
              <a:t> En este sentido, asumirá el análisis e interpretación de una falta desde el modo de proceder salesiano.</a:t>
            </a:r>
          </a:p>
          <a:p>
            <a:pPr marL="0" indent="0">
              <a:buNone/>
            </a:pPr>
            <a:endParaRPr lang="es-DO" dirty="0"/>
          </a:p>
        </p:txBody>
      </p:sp>
    </p:spTree>
    <p:extLst>
      <p:ext uri="{BB962C8B-B14F-4D97-AF65-F5344CB8AC3E}">
        <p14:creationId xmlns:p14="http://schemas.microsoft.com/office/powerpoint/2010/main" val="3115145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i="1" dirty="0" smtClean="0"/>
              <a:t> </a:t>
            </a:r>
            <a:r>
              <a:rPr lang="es-DO" sz="2700" b="1" i="1" dirty="0" smtClean="0"/>
              <a:t>Art. 16</a:t>
            </a:r>
            <a:r>
              <a:rPr lang="es-DO" sz="2700" dirty="0" smtClean="0"/>
              <a:t> El procedimiento para evaluar la gravedad de la falta y aplicar la sanción correspondiente es </a:t>
            </a:r>
            <a:r>
              <a:rPr lang="es-DO" sz="2700" dirty="0"/>
              <a:t>el siguiente:</a:t>
            </a:r>
          </a:p>
        </p:txBody>
      </p:sp>
      <p:sp>
        <p:nvSpPr>
          <p:cNvPr id="3" name="2 Marcador de contenido"/>
          <p:cNvSpPr>
            <a:spLocks noGrp="1"/>
          </p:cNvSpPr>
          <p:nvPr>
            <p:ph idx="1"/>
          </p:nvPr>
        </p:nvSpPr>
        <p:spPr/>
        <p:txBody>
          <a:bodyPr>
            <a:normAutofit fontScale="70000" lnSpcReduction="20000"/>
          </a:bodyPr>
          <a:lstStyle/>
          <a:p>
            <a:pPr lvl="0"/>
            <a:r>
              <a:rPr lang="es-DO" b="1" dirty="0" smtClean="0"/>
              <a:t>Verificar </a:t>
            </a:r>
            <a:r>
              <a:rPr lang="es-DO" b="1" dirty="0"/>
              <a:t>la falta.</a:t>
            </a:r>
            <a:r>
              <a:rPr lang="es-DO" dirty="0"/>
              <a:t> Verificar con los afectados la veracidad de los hechos que se asumen como faltas a las normas de funcionamiento o a las normas de interacción (Saber qué pasó)</a:t>
            </a:r>
          </a:p>
          <a:p>
            <a:pPr lvl="0"/>
            <a:r>
              <a:rPr lang="es-DO" b="1" dirty="0"/>
              <a:t>Comprender la falta</a:t>
            </a:r>
            <a:r>
              <a:rPr lang="es-DO" dirty="0"/>
              <a:t>. Escuchar a las partes, conocer el contexto y las motivaciones que originaron la falta.</a:t>
            </a:r>
          </a:p>
          <a:p>
            <a:pPr lvl="0"/>
            <a:r>
              <a:rPr lang="es-DO" b="1" dirty="0"/>
              <a:t>Definir las responsabilidades</a:t>
            </a:r>
            <a:r>
              <a:rPr lang="es-DO" dirty="0"/>
              <a:t> comprometidas en la falta analizada. Teniendo consideración de las circunstancias, personas, tiempos y lugares involucrados.</a:t>
            </a:r>
          </a:p>
          <a:p>
            <a:pPr lvl="0"/>
            <a:r>
              <a:rPr lang="es-DO" b="1" dirty="0"/>
              <a:t>Determinar la gravedad</a:t>
            </a:r>
            <a:r>
              <a:rPr lang="es-DO" dirty="0"/>
              <a:t> de la falta.</a:t>
            </a:r>
          </a:p>
          <a:p>
            <a:r>
              <a:rPr lang="es-DO" b="1" dirty="0"/>
              <a:t>Establecer la sanción</a:t>
            </a:r>
            <a:r>
              <a:rPr lang="es-DO" dirty="0"/>
              <a:t> que le corresponde</a:t>
            </a:r>
          </a:p>
        </p:txBody>
      </p:sp>
    </p:spTree>
    <p:extLst>
      <p:ext uri="{BB962C8B-B14F-4D97-AF65-F5344CB8AC3E}">
        <p14:creationId xmlns:p14="http://schemas.microsoft.com/office/powerpoint/2010/main" val="699415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DO" sz="3200" b="1" i="1" dirty="0" smtClean="0"/>
              <a:t> Art. 17 </a:t>
            </a:r>
            <a:r>
              <a:rPr lang="es-DO" sz="3200" dirty="0" smtClean="0"/>
              <a:t>La evaluación de la gradualidad de la falta corresponderá, según sea el caso, al:</a:t>
            </a:r>
            <a:endParaRPr lang="es-DO" sz="3200" dirty="0"/>
          </a:p>
        </p:txBody>
      </p:sp>
      <p:sp>
        <p:nvSpPr>
          <p:cNvPr id="3" name="2 Marcador de contenido"/>
          <p:cNvSpPr>
            <a:spLocks noGrp="1"/>
          </p:cNvSpPr>
          <p:nvPr>
            <p:ph idx="1"/>
          </p:nvPr>
        </p:nvSpPr>
        <p:spPr/>
        <p:txBody>
          <a:bodyPr>
            <a:normAutofit fontScale="92500" lnSpcReduction="20000"/>
          </a:bodyPr>
          <a:lstStyle/>
          <a:p>
            <a:pPr lvl="0"/>
            <a:r>
              <a:rPr lang="es-DO" dirty="0" smtClean="0"/>
              <a:t>Profesor </a:t>
            </a:r>
            <a:r>
              <a:rPr lang="es-DO" dirty="0"/>
              <a:t>de asignatura</a:t>
            </a:r>
          </a:p>
          <a:p>
            <a:pPr lvl="0"/>
            <a:r>
              <a:rPr lang="es-DO" dirty="0"/>
              <a:t>Profesor tutor</a:t>
            </a:r>
          </a:p>
          <a:p>
            <a:pPr lvl="0"/>
            <a:r>
              <a:rPr lang="es-DO" dirty="0"/>
              <a:t>Monitor de disciplina</a:t>
            </a:r>
          </a:p>
          <a:p>
            <a:pPr lvl="0"/>
            <a:r>
              <a:rPr lang="es-DO" dirty="0"/>
              <a:t>Coordinador </a:t>
            </a:r>
          </a:p>
          <a:p>
            <a:pPr lvl="0"/>
            <a:r>
              <a:rPr lang="es-DO" dirty="0"/>
              <a:t>Orientación y psicología </a:t>
            </a:r>
          </a:p>
          <a:p>
            <a:pPr lvl="0"/>
            <a:r>
              <a:rPr lang="es-DO" dirty="0"/>
              <a:t>Dirección del Instituto.</a:t>
            </a:r>
          </a:p>
          <a:p>
            <a:pPr lvl="0"/>
            <a:r>
              <a:rPr lang="es-DO" dirty="0"/>
              <a:t>Equipo de Mediación.</a:t>
            </a:r>
          </a:p>
          <a:p>
            <a:endParaRPr lang="es-DO" dirty="0"/>
          </a:p>
        </p:txBody>
      </p:sp>
    </p:spTree>
    <p:extLst>
      <p:ext uri="{BB962C8B-B14F-4D97-AF65-F5344CB8AC3E}">
        <p14:creationId xmlns:p14="http://schemas.microsoft.com/office/powerpoint/2010/main" val="3837003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r>
              <a:rPr lang="es-DO" b="1" i="1" dirty="0"/>
              <a:t> Art.18 </a:t>
            </a:r>
            <a:r>
              <a:rPr lang="es-DO" dirty="0"/>
              <a:t>El estudiante involucrado en una falta grave o gravísima, será citado por el Departamento de Orientación y Psicología para que pueda hacer los descargos concernientes al caso. En este acto el alumno deberá ser acompañado por su padre o tutor</a:t>
            </a:r>
            <a:r>
              <a:rPr lang="es-DO" dirty="0" smtClean="0"/>
              <a:t>.</a:t>
            </a:r>
            <a:endParaRPr lang="es-DO" dirty="0"/>
          </a:p>
        </p:txBody>
      </p:sp>
    </p:spTree>
    <p:extLst>
      <p:ext uri="{BB962C8B-B14F-4D97-AF65-F5344CB8AC3E}">
        <p14:creationId xmlns:p14="http://schemas.microsoft.com/office/powerpoint/2010/main" val="2126815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normAutofit fontScale="70000" lnSpcReduction="20000"/>
          </a:bodyPr>
          <a:lstStyle/>
          <a:p>
            <a:pPr marL="0" indent="0" algn="just">
              <a:buNone/>
            </a:pPr>
            <a:r>
              <a:rPr lang="es-DO" b="1" i="1" dirty="0"/>
              <a:t>Art. 19 </a:t>
            </a:r>
            <a:r>
              <a:rPr lang="es-DO" dirty="0"/>
              <a:t>El Instituto contemplará el uso de diversas técnicas para resolver positivamente los conflictos entre los diferentes miembros de la comunidad educativa. Tales como:</a:t>
            </a:r>
          </a:p>
          <a:p>
            <a:pPr marL="0" indent="0">
              <a:buNone/>
            </a:pPr>
            <a:r>
              <a:rPr lang="es-DO" dirty="0"/>
              <a:t> </a:t>
            </a:r>
          </a:p>
          <a:p>
            <a:pPr lvl="0"/>
            <a:r>
              <a:rPr lang="es-DO" dirty="0"/>
              <a:t>Entrevista</a:t>
            </a:r>
          </a:p>
          <a:p>
            <a:pPr lvl="0"/>
            <a:r>
              <a:rPr lang="es-DO" dirty="0"/>
              <a:t>Careo amistoso</a:t>
            </a:r>
          </a:p>
          <a:p>
            <a:pPr lvl="0"/>
            <a:r>
              <a:rPr lang="es-DO" dirty="0"/>
              <a:t>Negociación de desacuerdos</a:t>
            </a:r>
          </a:p>
          <a:p>
            <a:pPr lvl="0"/>
            <a:r>
              <a:rPr lang="es-DO" dirty="0"/>
              <a:t>Intervención de un tercero (la mediación, el arbitraje, la triangulación).</a:t>
            </a:r>
          </a:p>
          <a:p>
            <a:pPr lvl="0"/>
            <a:r>
              <a:rPr lang="es-DO" dirty="0"/>
              <a:t>La reparación en sus diferentes niveles.</a:t>
            </a:r>
          </a:p>
          <a:p>
            <a:endParaRPr lang="es-DO" dirty="0"/>
          </a:p>
        </p:txBody>
      </p:sp>
    </p:spTree>
    <p:extLst>
      <p:ext uri="{BB962C8B-B14F-4D97-AF65-F5344CB8AC3E}">
        <p14:creationId xmlns:p14="http://schemas.microsoft.com/office/powerpoint/2010/main" val="2946287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DO" dirty="0" smtClean="0"/>
              <a:t>Son faltas leves:</a:t>
            </a:r>
            <a:endParaRPr lang="es-DO" dirty="0"/>
          </a:p>
        </p:txBody>
      </p:sp>
      <p:sp>
        <p:nvSpPr>
          <p:cNvPr id="3" name="2 Marcador de contenido"/>
          <p:cNvSpPr>
            <a:spLocks noGrp="1"/>
          </p:cNvSpPr>
          <p:nvPr>
            <p:ph idx="1"/>
          </p:nvPr>
        </p:nvSpPr>
        <p:spPr/>
        <p:txBody>
          <a:bodyPr>
            <a:normAutofit fontScale="47500" lnSpcReduction="20000"/>
          </a:bodyPr>
          <a:lstStyle/>
          <a:p>
            <a:r>
              <a:rPr lang="es-DO" dirty="0" smtClean="0"/>
              <a:t>La </a:t>
            </a:r>
            <a:r>
              <a:rPr lang="es-DO" dirty="0"/>
              <a:t>impuntualidad reiterada, considerada a partir de la acumulación de tres atrasos.</a:t>
            </a:r>
          </a:p>
          <a:p>
            <a:pPr lvl="0"/>
            <a:r>
              <a:rPr lang="es-DO" dirty="0"/>
              <a:t>Presentarse a la jornada escolar faltando a las normas de presentación personal.</a:t>
            </a:r>
          </a:p>
          <a:p>
            <a:pPr lvl="0"/>
            <a:r>
              <a:rPr lang="es-DO" dirty="0"/>
              <a:t>Presentarse a la jornada escolar sin los deberes escolares exigidos para el mejor logro de los aprendizajes.</a:t>
            </a:r>
          </a:p>
          <a:p>
            <a:pPr lvl="0"/>
            <a:r>
              <a:rPr lang="es-DO" dirty="0"/>
              <a:t>Usar elementos electrónicos (Celulares - Smartphone, Reproductores MP3 - 4, Tablet, </a:t>
            </a:r>
            <a:r>
              <a:rPr lang="es-DO" dirty="0" err="1"/>
              <a:t>Ipad</a:t>
            </a:r>
            <a:r>
              <a:rPr lang="es-DO" dirty="0"/>
              <a:t>, notebook, u otros) o juguetes personales dentro del Instituto, ocasionando con ello distracción o desatención en el ambiente de trabajo. En este caso, el alumno deberá asumir que estos aparatos les serán requisados (Profesores o Monitor) y entregados personalmente al padre o tutor.</a:t>
            </a:r>
          </a:p>
          <a:p>
            <a:pPr lvl="0"/>
            <a:r>
              <a:rPr lang="es-DO" dirty="0"/>
              <a:t>Causar involuntariamente daño a la planta física, algún bien, medio o recurso de aprendizaje del Instituto. En este caso el padre o tutor deberá asumir el costo de reparación o reposición de dicho elemento, sea de manera individual o colectiva cuando sean dos o más los responsables del daño causado.</a:t>
            </a:r>
          </a:p>
          <a:p>
            <a:pPr lvl="0"/>
            <a:r>
              <a:rPr lang="es-DO" dirty="0"/>
              <a:t>Manifestar de palabra o de hecho actitudes o conductas que alteren la calidad de las interrelaciones entre los miembros de la comunidad educativa, en cualquier dependencia del Instituto o actividad programada por el mismo.</a:t>
            </a:r>
          </a:p>
          <a:p>
            <a:endParaRPr lang="es-DO" dirty="0"/>
          </a:p>
        </p:txBody>
      </p:sp>
    </p:spTree>
    <p:extLst>
      <p:ext uri="{BB962C8B-B14F-4D97-AF65-F5344CB8AC3E}">
        <p14:creationId xmlns:p14="http://schemas.microsoft.com/office/powerpoint/2010/main" val="262591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205979"/>
            <a:ext cx="7308304" cy="857250"/>
          </a:xfrm>
          <a:solidFill>
            <a:srgbClr val="0070C0"/>
          </a:solidFill>
          <a:effectLst>
            <a:outerShdw blurRad="50800" dist="38100" dir="8100000" algn="tr" rotWithShape="0">
              <a:prstClr val="black">
                <a:alpha val="40000"/>
              </a:prstClr>
            </a:outerShdw>
          </a:effectLst>
        </p:spPr>
        <p:txBody>
          <a:bodyPr/>
          <a:lstStyle/>
          <a:p>
            <a:pPr algn="l"/>
            <a:r>
              <a:rPr lang="es-DO"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Equipo de Mediación</a:t>
            </a:r>
            <a:endParaRPr lang="es-DO"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Marcador de contenido"/>
          <p:cNvSpPr>
            <a:spLocks noGrp="1"/>
          </p:cNvSpPr>
          <p:nvPr>
            <p:ph idx="1"/>
          </p:nvPr>
        </p:nvSpPr>
        <p:spPr>
          <a:xfrm>
            <a:off x="0" y="1203598"/>
            <a:ext cx="8229600" cy="1587623"/>
          </a:xfrm>
        </p:spPr>
        <p:txBody>
          <a:bodyPr>
            <a:normAutofit/>
          </a:bodyPr>
          <a:lstStyle/>
          <a:p>
            <a:pPr marL="0" indent="0">
              <a:buNone/>
            </a:pPr>
            <a:r>
              <a:rPr lang="es-DO" dirty="0" smtClean="0"/>
              <a:t>Representa </a:t>
            </a:r>
            <a:r>
              <a:rPr lang="es-DO" dirty="0"/>
              <a:t>el lugar de encuentro de los distintos estamentos para asumir en conjunto y con responsabilidad la educación de la convivencia. </a:t>
            </a:r>
            <a:endParaRPr lang="es-DO" dirty="0" smtClean="0"/>
          </a:p>
        </p:txBody>
      </p:sp>
      <p:sp>
        <p:nvSpPr>
          <p:cNvPr id="4" name="3 Rectángulo"/>
          <p:cNvSpPr/>
          <p:nvPr/>
        </p:nvSpPr>
        <p:spPr>
          <a:xfrm>
            <a:off x="4599752" y="3107744"/>
            <a:ext cx="4572000" cy="400110"/>
          </a:xfrm>
          <a:prstGeom prst="rect">
            <a:avLst/>
          </a:prstGeom>
          <a:solidFill>
            <a:schemeClr val="accent6"/>
          </a:solidFill>
          <a:effectLst>
            <a:outerShdw blurRad="50800" dist="38100" dir="8100000" algn="tr" rotWithShape="0">
              <a:prstClr val="black">
                <a:alpha val="40000"/>
              </a:prstClr>
            </a:outerShdw>
          </a:effectLst>
        </p:spPr>
        <p:txBody>
          <a:bodyPr>
            <a:spAutoFit/>
          </a:bodyPr>
          <a:lstStyle/>
          <a:p>
            <a:pPr algn="just"/>
            <a:r>
              <a:rPr lang="es-DO" sz="2000" b="1" dirty="0" smtClean="0"/>
              <a:t>Buscar soluciones</a:t>
            </a:r>
          </a:p>
        </p:txBody>
      </p:sp>
      <p:sp>
        <p:nvSpPr>
          <p:cNvPr id="5" name="4 Rectángulo"/>
          <p:cNvSpPr/>
          <p:nvPr/>
        </p:nvSpPr>
        <p:spPr>
          <a:xfrm>
            <a:off x="2339752" y="3683808"/>
            <a:ext cx="6804248" cy="400110"/>
          </a:xfrm>
          <a:prstGeom prst="rect">
            <a:avLst/>
          </a:prstGeom>
          <a:solidFill>
            <a:srgbClr val="FF0000"/>
          </a:solidFill>
          <a:effectLst>
            <a:outerShdw blurRad="50800" dist="38100" dir="8100000" algn="tr" rotWithShape="0">
              <a:prstClr val="black">
                <a:alpha val="40000"/>
              </a:prstClr>
            </a:outerShdw>
          </a:effectLst>
        </p:spPr>
        <p:txBody>
          <a:bodyPr wrap="square">
            <a:spAutoFit/>
          </a:bodyPr>
          <a:lstStyle/>
          <a:p>
            <a:pPr algn="just"/>
            <a:r>
              <a:rPr lang="es-DO" sz="2000" b="1" dirty="0" smtClean="0">
                <a:solidFill>
                  <a:schemeClr val="bg1"/>
                </a:solidFill>
              </a:rPr>
              <a:t>Aplicar medidas oportunas y adecuadas para la convivencia.</a:t>
            </a:r>
          </a:p>
        </p:txBody>
      </p:sp>
      <p:sp>
        <p:nvSpPr>
          <p:cNvPr id="6" name="5 Rectángulo"/>
          <p:cNvSpPr/>
          <p:nvPr/>
        </p:nvSpPr>
        <p:spPr>
          <a:xfrm>
            <a:off x="395536" y="4290650"/>
            <a:ext cx="8748464" cy="400110"/>
          </a:xfrm>
          <a:prstGeom prst="rect">
            <a:avLst/>
          </a:prstGeom>
          <a:solidFill>
            <a:srgbClr val="00B050"/>
          </a:solidFill>
          <a:effectLst>
            <a:outerShdw blurRad="50800" dist="38100" dir="8100000" algn="tr" rotWithShape="0">
              <a:prstClr val="black">
                <a:alpha val="40000"/>
              </a:prstClr>
            </a:outerShdw>
          </a:effectLst>
        </p:spPr>
        <p:txBody>
          <a:bodyPr wrap="square">
            <a:spAutoFit/>
          </a:bodyPr>
          <a:lstStyle/>
          <a:p>
            <a:pPr algn="just"/>
            <a:r>
              <a:rPr lang="es-DO" sz="2000" b="1" dirty="0" smtClean="0"/>
              <a:t>Propiciar un horizonte conciliador, armonioso y que eduque a toda la comunidad.</a:t>
            </a:r>
          </a:p>
        </p:txBody>
      </p:sp>
    </p:spTree>
    <p:extLst>
      <p:ext uri="{BB962C8B-B14F-4D97-AF65-F5344CB8AC3E}">
        <p14:creationId xmlns:p14="http://schemas.microsoft.com/office/powerpoint/2010/main" val="2506537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DO" dirty="0" smtClean="0"/>
              <a:t>Medidas educativas y disciplinarias</a:t>
            </a:r>
            <a:endParaRPr lang="es-DO" dirty="0"/>
          </a:p>
        </p:txBody>
      </p:sp>
      <p:sp>
        <p:nvSpPr>
          <p:cNvPr id="3" name="2 Marcador de contenido"/>
          <p:cNvSpPr>
            <a:spLocks noGrp="1"/>
          </p:cNvSpPr>
          <p:nvPr>
            <p:ph idx="1"/>
          </p:nvPr>
        </p:nvSpPr>
        <p:spPr/>
        <p:txBody>
          <a:bodyPr>
            <a:normAutofit fontScale="47500" lnSpcReduction="20000"/>
          </a:bodyPr>
          <a:lstStyle/>
          <a:p>
            <a:pPr lvl="0"/>
            <a:r>
              <a:rPr lang="es-DO" dirty="0" smtClean="0"/>
              <a:t>Diálogos </a:t>
            </a:r>
            <a:r>
              <a:rPr lang="es-DO" dirty="0"/>
              <a:t>reflexivos con el estudiante desde una perspectiva de apoyo enfocado en soluciones y consecuencias lógicas. </a:t>
            </a:r>
          </a:p>
          <a:p>
            <a:pPr lvl="0"/>
            <a:r>
              <a:rPr lang="es-DO" dirty="0"/>
              <a:t>Amonestación verbal en privado y/o disculpa en privado.</a:t>
            </a:r>
          </a:p>
          <a:p>
            <a:pPr lvl="0"/>
            <a:r>
              <a:rPr lang="es-DO" dirty="0"/>
              <a:t>Asignación de trabajos extras. </a:t>
            </a:r>
          </a:p>
          <a:p>
            <a:pPr lvl="0"/>
            <a:r>
              <a:rPr lang="es-DO" dirty="0"/>
              <a:t>Presentar reflexiones públicas.  </a:t>
            </a:r>
          </a:p>
          <a:p>
            <a:pPr lvl="0"/>
            <a:r>
              <a:rPr lang="es-DO" dirty="0"/>
              <a:t>Retención de objetos distractores (celulares, tabletas electrónicas, otros) en la Dirección del Centro durante 3 días. </a:t>
            </a:r>
          </a:p>
          <a:p>
            <a:pPr lvl="0"/>
            <a:r>
              <a:rPr lang="es-DO" dirty="0"/>
              <a:t>Establecimiento de acuerdos y compromisos escritos con el estudiante, dando seguimiento a los acuerdos y reconocimiento a sus logros. </a:t>
            </a:r>
          </a:p>
          <a:p>
            <a:pPr lvl="0"/>
            <a:r>
              <a:rPr lang="es-DO" dirty="0"/>
              <a:t>Comunicación escrita y/o verbal con la familia para implementar estrategias de apoyo para que el estudiante logre un cambio positivo de comportamiento. En la medida de lo posible, el orientador o el psicólogo acompañará a los docentes en este proceso. </a:t>
            </a:r>
          </a:p>
          <a:p>
            <a:pPr lvl="0"/>
            <a:r>
              <a:rPr lang="es-DO" dirty="0"/>
              <a:t>Análisis y diálogo reflexivo con el grupo de estudiantes, intentando generar con ellos soluciones de apoyo para la convivencia sana y fortalecimiento de su proceso de aprendizaje. </a:t>
            </a:r>
          </a:p>
          <a:p>
            <a:endParaRPr lang="es-DO" dirty="0"/>
          </a:p>
        </p:txBody>
      </p:sp>
    </p:spTree>
    <p:extLst>
      <p:ext uri="{BB962C8B-B14F-4D97-AF65-F5344CB8AC3E}">
        <p14:creationId xmlns:p14="http://schemas.microsoft.com/office/powerpoint/2010/main" val="176212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38" y="123478"/>
            <a:ext cx="9029158" cy="493563"/>
          </a:xfrm>
        </p:spPr>
        <p:txBody>
          <a:bodyPr>
            <a:normAutofit fontScale="90000"/>
          </a:bodyPr>
          <a:lstStyle/>
          <a:p>
            <a:r>
              <a:rPr lang="es-DO" sz="2700" b="1" i="1" dirty="0" smtClean="0"/>
              <a:t> Art. 22 </a:t>
            </a:r>
            <a:r>
              <a:rPr lang="es-DO" sz="2700" b="1" dirty="0" smtClean="0"/>
              <a:t>Faltas Graves a las normas de funcionamiento o interacción</a:t>
            </a:r>
            <a:r>
              <a:rPr lang="es-DO" sz="2200" b="1" dirty="0" smtClean="0"/>
              <a:t>:</a:t>
            </a:r>
            <a:r>
              <a:rPr lang="es-DO" sz="2200" dirty="0" smtClean="0"/>
              <a:t> </a:t>
            </a:r>
            <a:r>
              <a:rPr lang="es-DO" dirty="0" smtClean="0"/>
              <a:t> </a:t>
            </a:r>
            <a:endParaRPr lang="es-DO" dirty="0"/>
          </a:p>
        </p:txBody>
      </p:sp>
      <p:sp>
        <p:nvSpPr>
          <p:cNvPr id="3" name="2 Marcador de contenido"/>
          <p:cNvSpPr>
            <a:spLocks noGrp="1"/>
          </p:cNvSpPr>
          <p:nvPr>
            <p:ph idx="1"/>
          </p:nvPr>
        </p:nvSpPr>
        <p:spPr>
          <a:xfrm>
            <a:off x="457200" y="771550"/>
            <a:ext cx="8229600" cy="4176463"/>
          </a:xfrm>
        </p:spPr>
        <p:txBody>
          <a:bodyPr>
            <a:noAutofit/>
          </a:bodyPr>
          <a:lstStyle/>
          <a:p>
            <a:pPr lvl="0"/>
            <a:r>
              <a:rPr lang="es-DO" sz="1600" dirty="0" smtClean="0"/>
              <a:t>La </a:t>
            </a:r>
            <a:r>
              <a:rPr lang="es-DO" sz="1600" dirty="0"/>
              <a:t>reincidencia de faltas leves.</a:t>
            </a:r>
          </a:p>
          <a:p>
            <a:pPr lvl="0"/>
            <a:r>
              <a:rPr lang="es-DO" sz="1600" dirty="0"/>
              <a:t>Permanecer fuera del salón de clases o talleres durante la jornada lectiva y en los cambios de hora.</a:t>
            </a:r>
          </a:p>
          <a:p>
            <a:pPr lvl="0"/>
            <a:r>
              <a:rPr lang="es-DO" sz="1600" dirty="0"/>
              <a:t>No colaborar con la higiene y la limpieza del salón de clases y el Instituto (botar papeles al suelo, rayar los muebles, etc.).</a:t>
            </a:r>
          </a:p>
          <a:p>
            <a:pPr lvl="0"/>
            <a:r>
              <a:rPr lang="es-DO" sz="1600" dirty="0"/>
              <a:t>Traer y utilizar cualquier objeto tecnológico que interfiera con el normal desarrollo del horario de clases. (El Instituto no se responsabiliza por la pérdida de éstos u otros objetos de valor).</a:t>
            </a:r>
          </a:p>
          <a:p>
            <a:pPr lvl="0"/>
            <a:r>
              <a:rPr lang="es-DO" sz="1600" dirty="0"/>
              <a:t>Incumplir con las tareas, trabajos y/o materiales solicitados por el profesor.</a:t>
            </a:r>
          </a:p>
          <a:p>
            <a:pPr lvl="0"/>
            <a:r>
              <a:rPr lang="es-DO" sz="1600" dirty="0"/>
              <a:t>Protagonizar dentro del Instituto o inmediaciones, expresiones afectivas sexuales contrarias a la decencia y las buenas costumbres.</a:t>
            </a:r>
          </a:p>
          <a:p>
            <a:pPr lvl="0"/>
            <a:r>
              <a:rPr lang="es-DO" sz="1600" dirty="0"/>
              <a:t>Ante una inasistencia, ingresar al Instituto sin la adecuada justificación, sobre todo a clases;  evaluaciones y/o convivencias.</a:t>
            </a:r>
          </a:p>
          <a:p>
            <a:pPr lvl="0"/>
            <a:r>
              <a:rPr lang="es-DO" sz="1600" dirty="0"/>
              <a:t>Entregar evaluaciones en blanco sin justificaciones razonables</a:t>
            </a:r>
            <a:r>
              <a:rPr lang="es-DO" sz="1600" dirty="0" smtClean="0"/>
              <a:t>.</a:t>
            </a:r>
            <a:endParaRPr lang="es-DO" sz="1600" dirty="0"/>
          </a:p>
        </p:txBody>
      </p:sp>
    </p:spTree>
    <p:extLst>
      <p:ext uri="{BB962C8B-B14F-4D97-AF65-F5344CB8AC3E}">
        <p14:creationId xmlns:p14="http://schemas.microsoft.com/office/powerpoint/2010/main" val="406333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noAutofit/>
          </a:bodyPr>
          <a:lstStyle/>
          <a:p>
            <a:pPr lvl="0" algn="just"/>
            <a:r>
              <a:rPr lang="es-DO" sz="1600" dirty="0" smtClean="0"/>
              <a:t>Provocar desórdenes tanto dentro como en las inmediaciones del Instituto.</a:t>
            </a:r>
          </a:p>
          <a:p>
            <a:pPr lvl="0" algn="just"/>
            <a:r>
              <a:rPr lang="es-DO" sz="1600" dirty="0" smtClean="0"/>
              <a:t>Presentarse sin el padre o tutor, cuando éste sea requerido por alguna autoridad del Instituto.</a:t>
            </a:r>
          </a:p>
          <a:p>
            <a:pPr lvl="0" algn="just"/>
            <a:r>
              <a:rPr lang="es-DO" sz="1600" dirty="0" smtClean="0"/>
              <a:t>Portar elementos decorativos no permitidos, tales como: joyas, tatuajes, piercing, expansiones y/o maquillaje y aretes en los varones.</a:t>
            </a:r>
          </a:p>
          <a:p>
            <a:pPr lvl="0" algn="just"/>
            <a:r>
              <a:rPr lang="es-DO" sz="1600" dirty="0" smtClean="0"/>
              <a:t>Reiterar inasistencias el día de evaluaciones calendarizadas, sin justificaciones médicas.</a:t>
            </a:r>
          </a:p>
          <a:p>
            <a:pPr lvl="0" algn="just"/>
            <a:r>
              <a:rPr lang="es-DO" sz="1600" dirty="0" smtClean="0"/>
              <a:t>No comunicar al padre o tutor informaciones significativas consignadas en el calendario escolar u otros medios oficiales.</a:t>
            </a:r>
          </a:p>
          <a:p>
            <a:pPr lvl="0" algn="just"/>
            <a:r>
              <a:rPr lang="es-DO" sz="1600" dirty="0" smtClean="0"/>
              <a:t>Mantener una actitud que interfiera o afecte los momentos de oración, sea en los buenos días y/o en cualquiera de los momentos litúrgicos que se desarrolle en el Instituto.</a:t>
            </a:r>
          </a:p>
          <a:p>
            <a:pPr lvl="0" algn="just"/>
            <a:r>
              <a:rPr lang="es-DO" sz="1600" dirty="0" smtClean="0"/>
              <a:t>Facilitar documentos personales a otros alumnos con el fin de engañar.</a:t>
            </a:r>
          </a:p>
          <a:p>
            <a:pPr lvl="0" algn="just"/>
            <a:r>
              <a:rPr lang="es-DO" sz="1600" dirty="0" smtClean="0"/>
              <a:t>Faltar sin justificación a retiros espirituales y/o jornadas organizadas por el Instituto.</a:t>
            </a:r>
          </a:p>
          <a:p>
            <a:pPr lvl="0" algn="just"/>
            <a:r>
              <a:rPr lang="es-DO" sz="1600" dirty="0" smtClean="0"/>
              <a:t>Falsificar exámenes, firmas o presentar asignaciones y trabajos ajenos como propios.</a:t>
            </a:r>
          </a:p>
        </p:txBody>
      </p:sp>
    </p:spTree>
    <p:extLst>
      <p:ext uri="{BB962C8B-B14F-4D97-AF65-F5344CB8AC3E}">
        <p14:creationId xmlns:p14="http://schemas.microsoft.com/office/powerpoint/2010/main" val="358044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r>
              <a:rPr lang="es-DO" dirty="0" smtClean="0"/>
              <a:t>Las </a:t>
            </a:r>
            <a:r>
              <a:rPr lang="es-DO" dirty="0"/>
              <a:t>sanciones aplicadas estarán vinculadas a una acción correctiva equivalente a la falta y en consonancia con las de las faltas leves:</a:t>
            </a:r>
          </a:p>
        </p:txBody>
      </p:sp>
    </p:spTree>
    <p:extLst>
      <p:ext uri="{BB962C8B-B14F-4D97-AF65-F5344CB8AC3E}">
        <p14:creationId xmlns:p14="http://schemas.microsoft.com/office/powerpoint/2010/main" val="6523904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DO" b="1" i="1" dirty="0"/>
              <a:t> </a:t>
            </a:r>
            <a:r>
              <a:rPr lang="es-DO" sz="3600" b="1" i="1" dirty="0"/>
              <a:t>Art. 24 </a:t>
            </a:r>
            <a:r>
              <a:rPr lang="es-DO" sz="3600" b="1" dirty="0"/>
              <a:t>Faltas Muy Graves a las normas de funcionamiento o interacción:</a:t>
            </a:r>
            <a:endParaRPr lang="es-DO" sz="3600" dirty="0"/>
          </a:p>
        </p:txBody>
      </p:sp>
      <p:sp>
        <p:nvSpPr>
          <p:cNvPr id="3" name="2 Marcador de contenido"/>
          <p:cNvSpPr>
            <a:spLocks noGrp="1"/>
          </p:cNvSpPr>
          <p:nvPr>
            <p:ph idx="1"/>
          </p:nvPr>
        </p:nvSpPr>
        <p:spPr>
          <a:xfrm>
            <a:off x="323528" y="1272159"/>
            <a:ext cx="8424936" cy="3603847"/>
          </a:xfrm>
        </p:spPr>
        <p:txBody>
          <a:bodyPr>
            <a:normAutofit fontScale="55000" lnSpcReduction="20000"/>
          </a:bodyPr>
          <a:lstStyle/>
          <a:p>
            <a:pPr lvl="0"/>
            <a:r>
              <a:rPr lang="es-DO" dirty="0"/>
              <a:t>La reiteración una falta grave.</a:t>
            </a:r>
          </a:p>
          <a:p>
            <a:pPr lvl="0"/>
            <a:r>
              <a:rPr lang="es-DO" dirty="0"/>
              <a:t>Agredir, insultar, faltar al respeto a algún miembro de la comunidad educativa.</a:t>
            </a:r>
          </a:p>
          <a:p>
            <a:pPr lvl="0"/>
            <a:r>
              <a:rPr lang="es-DO" dirty="0"/>
              <a:t>Dañar o destruir implementos o infraestructura del Instituto, o propiedades personales de la comunidad.</a:t>
            </a:r>
          </a:p>
          <a:p>
            <a:pPr lvl="0"/>
            <a:r>
              <a:rPr lang="es-DO" dirty="0"/>
              <a:t>Salir de clases o del Instituto sin autorización, antes de terminada la jornada lectiva. (Fuga)</a:t>
            </a:r>
          </a:p>
          <a:p>
            <a:pPr lvl="0"/>
            <a:r>
              <a:rPr lang="es-DO" dirty="0"/>
              <a:t>Fumar dentro o en los alrededores del Instituto. (puerta del Instituto)</a:t>
            </a:r>
          </a:p>
          <a:p>
            <a:pPr lvl="0"/>
            <a:r>
              <a:rPr lang="es-DO" dirty="0"/>
              <a:t>Introducir textos, revistas u otro material, tanto físico como virtual, que vaya en contra de la moral y las buenas costumbres; tales como pornografía, violencia, etc.</a:t>
            </a:r>
          </a:p>
          <a:p>
            <a:pPr lvl="0"/>
            <a:r>
              <a:rPr lang="es-DO" dirty="0"/>
              <a:t>Introducir y/o manipular cualquier objeto (armas de cualquier tipo o naturaleza) que dañe la integridad física propia o de un semejante.</a:t>
            </a:r>
          </a:p>
          <a:p>
            <a:pPr lvl="0"/>
            <a:r>
              <a:rPr lang="es-DO" dirty="0"/>
              <a:t>Utilizar redes de internet para requerir, manipular o difundir información contraria a los valores del Instituto y que atente contra la integridad de las personas</a:t>
            </a:r>
            <a:r>
              <a:rPr lang="es-DO" dirty="0" smtClean="0"/>
              <a:t>.</a:t>
            </a:r>
            <a:endParaRPr lang="es-DO" dirty="0"/>
          </a:p>
        </p:txBody>
      </p:sp>
    </p:spTree>
    <p:extLst>
      <p:ext uri="{BB962C8B-B14F-4D97-AF65-F5344CB8AC3E}">
        <p14:creationId xmlns:p14="http://schemas.microsoft.com/office/powerpoint/2010/main" val="574104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7494"/>
            <a:ext cx="8424936" cy="4608512"/>
          </a:xfrm>
        </p:spPr>
        <p:txBody>
          <a:bodyPr>
            <a:noAutofit/>
          </a:bodyPr>
          <a:lstStyle/>
          <a:p>
            <a:pPr lvl="0"/>
            <a:r>
              <a:rPr lang="es-DO" sz="1600" dirty="0" smtClean="0"/>
              <a:t>Apoderarse en forma indebida de dinero, útiles u objetos y bienes de compañeros o del Instituto.</a:t>
            </a:r>
          </a:p>
          <a:p>
            <a:pPr lvl="0"/>
            <a:r>
              <a:rPr lang="es-DO" sz="1600" dirty="0" smtClean="0"/>
              <a:t>Introducir al Instituto para porte, consumo o venta de bebidas alcohólicas y/o drogas.</a:t>
            </a:r>
          </a:p>
          <a:p>
            <a:pPr lvl="0"/>
            <a:r>
              <a:rPr lang="es-DO" sz="1600" dirty="0" smtClean="0"/>
              <a:t>Ingresar al Instituto bajo el efecto de drogas y/o alcohol.</a:t>
            </a:r>
          </a:p>
          <a:p>
            <a:pPr lvl="0"/>
            <a:r>
              <a:rPr lang="es-DO" sz="1600" dirty="0" smtClean="0"/>
              <a:t>Permanecer en la vía pública y/o causar desórdenes en ella bajo los efectos de drogas o alcohol, portando el uniforme del Instituto.</a:t>
            </a:r>
          </a:p>
          <a:p>
            <a:pPr lvl="0"/>
            <a:r>
              <a:rPr lang="es-DO" sz="1600" dirty="0" smtClean="0"/>
              <a:t>Alterar y/o falsificar notas en cualquiera de los sistemas de registro del Instituto.</a:t>
            </a:r>
          </a:p>
          <a:p>
            <a:pPr lvl="0"/>
            <a:r>
              <a:rPr lang="es-DO" sz="1600" dirty="0" smtClean="0"/>
              <a:t>Adulterar y/o hacer uso indebido de documentos oficiales de la institución: registros de asistencia, certificados de estudio y de alumno regular, actas, memos, entre otros.</a:t>
            </a:r>
          </a:p>
          <a:p>
            <a:pPr lvl="0"/>
            <a:r>
              <a:rPr lang="es-DO" sz="1600" dirty="0" smtClean="0"/>
              <a:t>Cometer acciones o acudir a lugares impropios que dañen la imagen del Instituto.</a:t>
            </a:r>
          </a:p>
          <a:p>
            <a:pPr lvl="0"/>
            <a:r>
              <a:rPr lang="es-DO" sz="1600" dirty="0" smtClean="0"/>
              <a:t>Utilizar recursos físicos o virtuales, que faciliten la copia y/o distribución no autorizada de material, durante el desarrollo de las evaluaciones.</a:t>
            </a:r>
          </a:p>
          <a:p>
            <a:pPr lvl="0"/>
            <a:r>
              <a:rPr lang="es-DO" sz="1600" dirty="0" smtClean="0"/>
              <a:t>Ingresar al sistema computacional del Instituto para sustraer o adulterar la información institucional allí contenida.</a:t>
            </a:r>
          </a:p>
          <a:p>
            <a:pPr lvl="0"/>
            <a:r>
              <a:rPr lang="es-DO" sz="1600" dirty="0" smtClean="0"/>
              <a:t>Menoscabar públicamente la honra de un integrante de la comunidad educativa (estudiante, padre o tutor, auxiliar, administrativo, profesor o religioso) verbalmente, por escrito o a través cualquier medio tecnológico.</a:t>
            </a:r>
          </a:p>
        </p:txBody>
      </p:sp>
    </p:spTree>
    <p:extLst>
      <p:ext uri="{BB962C8B-B14F-4D97-AF65-F5344CB8AC3E}">
        <p14:creationId xmlns:p14="http://schemas.microsoft.com/office/powerpoint/2010/main" val="2949472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DO"/>
          </a:p>
        </p:txBody>
      </p:sp>
      <p:sp>
        <p:nvSpPr>
          <p:cNvPr id="3" name="2 Marcador de contenido"/>
          <p:cNvSpPr>
            <a:spLocks noGrp="1"/>
          </p:cNvSpPr>
          <p:nvPr>
            <p:ph idx="1"/>
          </p:nvPr>
        </p:nvSpPr>
        <p:spPr/>
        <p:txBody>
          <a:bodyPr/>
          <a:lstStyle/>
          <a:p>
            <a:r>
              <a:rPr lang="es-DO" dirty="0" smtClean="0"/>
              <a:t>Estas </a:t>
            </a:r>
            <a:r>
              <a:rPr lang="es-DO" dirty="0"/>
              <a:t>faltas tendrán como medida principal la toma de decisión respecto de la continuidad de matrícula del alumno en el Instituto. Su sanción consistirá en el condicionamiento o restricción de matrícula. </a:t>
            </a:r>
          </a:p>
        </p:txBody>
      </p:sp>
    </p:spTree>
    <p:extLst>
      <p:ext uri="{BB962C8B-B14F-4D97-AF65-F5344CB8AC3E}">
        <p14:creationId xmlns:p14="http://schemas.microsoft.com/office/powerpoint/2010/main" val="2924100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83518"/>
            <a:ext cx="8496944" cy="4320480"/>
          </a:xfrm>
        </p:spPr>
        <p:txBody>
          <a:bodyPr>
            <a:normAutofit fontScale="70000" lnSpcReduction="20000"/>
          </a:bodyPr>
          <a:lstStyle/>
          <a:p>
            <a:pPr marL="0" indent="0">
              <a:buNone/>
            </a:pPr>
            <a:r>
              <a:rPr lang="es-DO" b="1" i="1" dirty="0"/>
              <a:t>Art. 23 </a:t>
            </a:r>
            <a:r>
              <a:rPr lang="es-DO" b="1" dirty="0"/>
              <a:t>Respecto de faltas que revistan carácter de delito,</a:t>
            </a:r>
            <a:r>
              <a:rPr lang="es-DO" dirty="0"/>
              <a:t> al interior del Instituto, se debe señalar que la normativa obliga a que éste sea denunciado a la autoridad competente e inmediata aplicación de las medidas disciplinarias pertinentes, según el articulado anterior.</a:t>
            </a:r>
          </a:p>
          <a:p>
            <a:r>
              <a:rPr lang="es-DO" dirty="0"/>
              <a:t>El procedimiento general para esta denuncia es el siguiente</a:t>
            </a:r>
            <a:r>
              <a:rPr lang="es-DO" dirty="0" smtClean="0"/>
              <a:t>:</a:t>
            </a:r>
            <a:r>
              <a:rPr lang="es-DO" dirty="0"/>
              <a:t> </a:t>
            </a:r>
          </a:p>
          <a:p>
            <a:pPr lvl="1" algn="just"/>
            <a:r>
              <a:rPr lang="es-DO" dirty="0"/>
              <a:t>Todo miembro de la comunidad educativa está obligado a informar de estos hechos a la Dirección.</a:t>
            </a:r>
          </a:p>
          <a:p>
            <a:pPr lvl="1" algn="just"/>
            <a:r>
              <a:rPr lang="es-DO" dirty="0"/>
              <a:t>La Dirección, en forma breve y preliminar, investigará la veracidad de la denuncia y emitirá un informe escrito al Distrito Educativo, en un plazo máximo de 24 horas.</a:t>
            </a:r>
          </a:p>
          <a:p>
            <a:pPr lvl="1" algn="just"/>
            <a:r>
              <a:rPr lang="es-DO" dirty="0"/>
              <a:t>En mérito del informe, la Dirección dispondrá el procedimiento disciplinario pertinente y la debida denuncia de los hechos a la autoridad competente</a:t>
            </a:r>
            <a:r>
              <a:rPr lang="es-DO" dirty="0" smtClean="0"/>
              <a:t>.</a:t>
            </a:r>
            <a:endParaRPr lang="es-DO" dirty="0"/>
          </a:p>
        </p:txBody>
      </p:sp>
    </p:spTree>
    <p:extLst>
      <p:ext uri="{BB962C8B-B14F-4D97-AF65-F5344CB8AC3E}">
        <p14:creationId xmlns:p14="http://schemas.microsoft.com/office/powerpoint/2010/main" val="4097106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491630"/>
            <a:ext cx="7772400" cy="1021556"/>
          </a:xfrm>
        </p:spPr>
        <p:txBody>
          <a:bodyPr>
            <a:normAutofit fontScale="90000"/>
          </a:bodyPr>
          <a:lstStyle/>
          <a:p>
            <a:r>
              <a:rPr lang="es-DO" i="1" dirty="0"/>
              <a:t>Recursos pedagógicos y medidas </a:t>
            </a:r>
            <a:r>
              <a:rPr lang="es-DO" i="1" dirty="0" smtClean="0"/>
              <a:t>disciplinarias</a:t>
            </a:r>
            <a:r>
              <a:rPr lang="es-DO" dirty="0"/>
              <a:t/>
            </a:r>
            <a:br>
              <a:rPr lang="es-DO" dirty="0"/>
            </a:br>
            <a:endParaRPr lang="es-DO" dirty="0"/>
          </a:p>
        </p:txBody>
      </p:sp>
      <p:sp>
        <p:nvSpPr>
          <p:cNvPr id="5" name="4 Marcador de texto"/>
          <p:cNvSpPr>
            <a:spLocks noGrp="1"/>
          </p:cNvSpPr>
          <p:nvPr>
            <p:ph type="body" idx="1"/>
          </p:nvPr>
        </p:nvSpPr>
        <p:spPr>
          <a:xfrm>
            <a:off x="472008" y="1851670"/>
            <a:ext cx="7772400" cy="1125140"/>
          </a:xfrm>
        </p:spPr>
        <p:txBody>
          <a:bodyPr/>
          <a:lstStyle/>
          <a:p>
            <a:r>
              <a:rPr lang="es-DO" i="1" dirty="0"/>
              <a:t>A</a:t>
            </a:r>
            <a:r>
              <a:rPr lang="es-DO" i="1" dirty="0" smtClean="0"/>
              <a:t>nte la comisión de faltas</a:t>
            </a:r>
            <a:endParaRPr lang="es-DO" dirty="0"/>
          </a:p>
        </p:txBody>
      </p:sp>
    </p:spTree>
    <p:extLst>
      <p:ext uri="{BB962C8B-B14F-4D97-AF65-F5344CB8AC3E}">
        <p14:creationId xmlns:p14="http://schemas.microsoft.com/office/powerpoint/2010/main" val="2500166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DO" b="1" dirty="0" smtClean="0"/>
              <a:t>Declaración de Expectativas y Compromiso Escolar:</a:t>
            </a:r>
            <a:endParaRPr lang="es-DO" dirty="0"/>
          </a:p>
        </p:txBody>
      </p:sp>
      <p:sp>
        <p:nvSpPr>
          <p:cNvPr id="5" name="4 Marcador de contenido"/>
          <p:cNvSpPr>
            <a:spLocks noGrp="1"/>
          </p:cNvSpPr>
          <p:nvPr>
            <p:ph idx="1"/>
          </p:nvPr>
        </p:nvSpPr>
        <p:spPr/>
        <p:txBody>
          <a:bodyPr>
            <a:normAutofit fontScale="85000" lnSpcReduction="20000"/>
          </a:bodyPr>
          <a:lstStyle/>
          <a:p>
            <a:pPr lvl="0" algn="just"/>
            <a:r>
              <a:rPr lang="es-DO" dirty="0" smtClean="0"/>
              <a:t>El </a:t>
            </a:r>
            <a:r>
              <a:rPr lang="es-DO" dirty="0"/>
              <a:t>alumno, con su profesor tutor o el coordinador de nivel hacen una evaluación sobre el proceso conductual, académico o valórico vivido hasta el momento. De este encuentro y de mutuo acuerdo fijan las metas de superación para un período de tiempo necesario y suficiente para que opere el cambio esperado. Esta instancia será refrendada en la Declaración de Compromiso con la firma de los presentes en este acto. Será revisada periódicamente por el Profesor Tutor y el alumno.</a:t>
            </a:r>
          </a:p>
          <a:p>
            <a:endParaRPr lang="es-DO" dirty="0"/>
          </a:p>
        </p:txBody>
      </p:sp>
    </p:spTree>
    <p:extLst>
      <p:ext uri="{BB962C8B-B14F-4D97-AF65-F5344CB8AC3E}">
        <p14:creationId xmlns:p14="http://schemas.microsoft.com/office/powerpoint/2010/main" val="392707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95486"/>
            <a:ext cx="8229600" cy="857250"/>
          </a:xfrm>
          <a:solidFill>
            <a:srgbClr val="FFC000"/>
          </a:solidFill>
          <a:effectLst>
            <a:outerShdw blurRad="50800" dist="38100" dir="8100000" algn="tr" rotWithShape="0">
              <a:prstClr val="black">
                <a:alpha val="40000"/>
              </a:prstClr>
            </a:outerShdw>
          </a:effectLst>
        </p:spPr>
        <p:txBody>
          <a:bodyPr>
            <a:normAutofit/>
          </a:bodyPr>
          <a:lstStyle/>
          <a:p>
            <a:pPr algn="r"/>
            <a:r>
              <a:rPr lang="es-DO" dirty="0" smtClean="0"/>
              <a:t>Está conformado:</a:t>
            </a:r>
            <a:endParaRPr lang="es-DO" dirty="0"/>
          </a:p>
        </p:txBody>
      </p:sp>
      <p:sp>
        <p:nvSpPr>
          <p:cNvPr id="3" name="2 Marcador de contenido"/>
          <p:cNvSpPr>
            <a:spLocks noGrp="1"/>
          </p:cNvSpPr>
          <p:nvPr>
            <p:ph idx="1"/>
          </p:nvPr>
        </p:nvSpPr>
        <p:spPr>
          <a:xfrm>
            <a:off x="457200" y="1200151"/>
            <a:ext cx="8229600" cy="3171799"/>
          </a:xfrm>
        </p:spPr>
        <p:txBody>
          <a:bodyPr>
            <a:normAutofit fontScale="77500" lnSpcReduction="20000"/>
          </a:bodyPr>
          <a:lstStyle/>
          <a:p>
            <a:pPr lvl="0"/>
            <a:r>
              <a:rPr lang="es-DO" dirty="0" smtClean="0"/>
              <a:t>El </a:t>
            </a:r>
            <a:r>
              <a:rPr lang="es-DO" dirty="0"/>
              <a:t>Director de la Obra Salesiana.</a:t>
            </a:r>
          </a:p>
          <a:p>
            <a:pPr lvl="0"/>
            <a:r>
              <a:rPr lang="es-DO" dirty="0"/>
              <a:t>El Director del Instituto (que lo presidirá).</a:t>
            </a:r>
          </a:p>
          <a:p>
            <a:pPr lvl="0"/>
            <a:r>
              <a:rPr lang="es-DO" dirty="0"/>
              <a:t>Un representante de Orientación y Psicología. </a:t>
            </a:r>
          </a:p>
          <a:p>
            <a:pPr lvl="0"/>
            <a:r>
              <a:rPr lang="es-DO" dirty="0"/>
              <a:t>Un representante de la Coordinación.</a:t>
            </a:r>
          </a:p>
          <a:p>
            <a:pPr lvl="0"/>
            <a:r>
              <a:rPr lang="es-DO" dirty="0"/>
              <a:t>Un representante de los profesores, elegido por la Dirección.</a:t>
            </a:r>
          </a:p>
          <a:p>
            <a:pPr lvl="0"/>
            <a:r>
              <a:rPr lang="es-DO" dirty="0"/>
              <a:t>Dos representantes de los alumnos (Consejos de Cursos).</a:t>
            </a:r>
          </a:p>
          <a:p>
            <a:pPr lvl="0"/>
            <a:r>
              <a:rPr lang="es-DO" dirty="0"/>
              <a:t>Monitor de Disciplina</a:t>
            </a:r>
            <a:r>
              <a:rPr lang="es-DO" dirty="0" smtClean="0"/>
              <a:t>.</a:t>
            </a:r>
            <a:endParaRPr lang="es-DO" dirty="0"/>
          </a:p>
        </p:txBody>
      </p:sp>
    </p:spTree>
    <p:extLst>
      <p:ext uri="{BB962C8B-B14F-4D97-AF65-F5344CB8AC3E}">
        <p14:creationId xmlns:p14="http://schemas.microsoft.com/office/powerpoint/2010/main" val="8745027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a:t>A</a:t>
            </a:r>
            <a:r>
              <a:rPr lang="es-DO" b="1" dirty="0" smtClean="0"/>
              <a:t>cción reparadora:</a:t>
            </a:r>
            <a:endParaRPr lang="es-DO" dirty="0"/>
          </a:p>
        </p:txBody>
      </p:sp>
      <p:sp>
        <p:nvSpPr>
          <p:cNvPr id="3" name="2 Marcador de contenido"/>
          <p:cNvSpPr>
            <a:spLocks noGrp="1"/>
          </p:cNvSpPr>
          <p:nvPr>
            <p:ph idx="1"/>
          </p:nvPr>
        </p:nvSpPr>
        <p:spPr/>
        <p:txBody>
          <a:bodyPr>
            <a:normAutofit fontScale="70000" lnSpcReduction="20000"/>
          </a:bodyPr>
          <a:lstStyle/>
          <a:p>
            <a:pPr lvl="0"/>
            <a:r>
              <a:rPr lang="es-DO" dirty="0" smtClean="0"/>
              <a:t>Un </a:t>
            </a:r>
            <a:r>
              <a:rPr lang="es-DO" dirty="0"/>
              <a:t>alumno que exprese tener verdaderas intenciones de asumir el error cometido, en faltas de tipo leves y graves , podrá solicitar y/o aceptar una propuesta de acción reparadora por parte del Instituto. Esta propuesta podrá consistir en :</a:t>
            </a:r>
            <a:endParaRPr lang="es-DO" sz="4000" dirty="0"/>
          </a:p>
          <a:p>
            <a:pPr marL="0" indent="0">
              <a:buNone/>
            </a:pPr>
            <a:r>
              <a:rPr lang="es-DO" dirty="0"/>
              <a:t> </a:t>
            </a:r>
          </a:p>
          <a:p>
            <a:pPr lvl="1"/>
            <a:r>
              <a:rPr lang="es-DO" dirty="0"/>
              <a:t>Un trabajo voluntario que aporte a su formación académica y/o social.</a:t>
            </a:r>
            <a:endParaRPr lang="es-DO" sz="3600" dirty="0"/>
          </a:p>
          <a:p>
            <a:pPr lvl="1"/>
            <a:r>
              <a:rPr lang="es-DO" dirty="0"/>
              <a:t>La prestación de un servicio al Instituto que vaya en pos del bien común.</a:t>
            </a:r>
            <a:endParaRPr lang="es-DO" sz="3600" dirty="0"/>
          </a:p>
          <a:p>
            <a:pPr lvl="1"/>
            <a:r>
              <a:rPr lang="es-DO" dirty="0"/>
              <a:t>Una acción de reconocimiento público del error asumido.</a:t>
            </a:r>
            <a:endParaRPr lang="es-DO" sz="3600" dirty="0"/>
          </a:p>
          <a:p>
            <a:pPr lvl="1"/>
            <a:r>
              <a:rPr lang="es-DO" dirty="0"/>
              <a:t>La reposición de gastos asumidos.</a:t>
            </a:r>
            <a:endParaRPr lang="es-DO" sz="3600" dirty="0"/>
          </a:p>
          <a:p>
            <a:pPr lvl="1"/>
            <a:r>
              <a:rPr lang="es-DO" dirty="0"/>
              <a:t>Otras establecidas por mutuo acuerdo.</a:t>
            </a:r>
            <a:endParaRPr lang="es-DO" sz="3600" dirty="0"/>
          </a:p>
          <a:p>
            <a:endParaRPr lang="es-DO" dirty="0"/>
          </a:p>
        </p:txBody>
      </p:sp>
    </p:spTree>
    <p:extLst>
      <p:ext uri="{BB962C8B-B14F-4D97-AF65-F5344CB8AC3E}">
        <p14:creationId xmlns:p14="http://schemas.microsoft.com/office/powerpoint/2010/main" val="3810076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smtClean="0"/>
              <a:t>Separación del aula:</a:t>
            </a:r>
            <a:endParaRPr lang="es-DO" dirty="0"/>
          </a:p>
        </p:txBody>
      </p:sp>
      <p:sp>
        <p:nvSpPr>
          <p:cNvPr id="3" name="2 Marcador de contenido"/>
          <p:cNvSpPr>
            <a:spLocks noGrp="1"/>
          </p:cNvSpPr>
          <p:nvPr>
            <p:ph idx="1"/>
          </p:nvPr>
        </p:nvSpPr>
        <p:spPr/>
        <p:txBody>
          <a:bodyPr>
            <a:normAutofit fontScale="92500" lnSpcReduction="10000"/>
          </a:bodyPr>
          <a:lstStyle/>
          <a:p>
            <a:pPr lvl="0"/>
            <a:r>
              <a:rPr lang="es-DO" dirty="0" smtClean="0"/>
              <a:t>Ante </a:t>
            </a:r>
            <a:r>
              <a:rPr lang="es-DO" dirty="0"/>
              <a:t>la ocurrencia de una falta grave o muy grave, o la acumulación de faltas leves o graves, la monitoria de </a:t>
            </a:r>
            <a:r>
              <a:rPr lang="es-DO" dirty="0" smtClean="0"/>
              <a:t>disciplina o la entidad pertinente, </a:t>
            </a:r>
            <a:r>
              <a:rPr lang="es-DO" dirty="0"/>
              <a:t>podrá sancionar al alumno con la separación del aula. Esta separación podrá ser de uno a tres días y tendrá como principal propósito permitir la evaluación de la falta y la determinación de la sanción a aplicar.</a:t>
            </a:r>
          </a:p>
          <a:p>
            <a:endParaRPr lang="es-DO" dirty="0"/>
          </a:p>
        </p:txBody>
      </p:sp>
    </p:spTree>
    <p:extLst>
      <p:ext uri="{BB962C8B-B14F-4D97-AF65-F5344CB8AC3E}">
        <p14:creationId xmlns:p14="http://schemas.microsoft.com/office/powerpoint/2010/main" val="29170507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a:t>Amonestación:</a:t>
            </a:r>
            <a:endParaRPr lang="es-DO" dirty="0"/>
          </a:p>
        </p:txBody>
      </p:sp>
      <p:sp>
        <p:nvSpPr>
          <p:cNvPr id="3" name="2 Marcador de contenido"/>
          <p:cNvSpPr>
            <a:spLocks noGrp="1"/>
          </p:cNvSpPr>
          <p:nvPr>
            <p:ph idx="1"/>
          </p:nvPr>
        </p:nvSpPr>
        <p:spPr/>
        <p:txBody>
          <a:bodyPr>
            <a:normAutofit fontScale="77500" lnSpcReduction="20000"/>
          </a:bodyPr>
          <a:lstStyle/>
          <a:p>
            <a:r>
              <a:rPr lang="es-DO" dirty="0"/>
              <a:t>El padre o tutor y el alumno son citados por el coordinador y/o profesor tutor con el propósito de informarles que de acuerdo al análisis de la situación conductual, académica o valórica del alumno, se ha determinado fijar compromisos mínimos, necesarios y conducentes a superar la situación que es objeto de esta convocatoria. Esta situación será refrendada en una amonestación, firmada por cada uno de los presentes en este acto. Será revisado periódicamente por el profesor tutor, coordinador o monitor de disciplina, con el alumno y el padre o tutor.</a:t>
            </a:r>
          </a:p>
        </p:txBody>
      </p:sp>
    </p:spTree>
    <p:extLst>
      <p:ext uri="{BB962C8B-B14F-4D97-AF65-F5344CB8AC3E}">
        <p14:creationId xmlns:p14="http://schemas.microsoft.com/office/powerpoint/2010/main" val="32149621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a:t>Condicionamiento:</a:t>
            </a:r>
            <a:endParaRPr lang="es-DO" dirty="0"/>
          </a:p>
        </p:txBody>
      </p:sp>
      <p:sp>
        <p:nvSpPr>
          <p:cNvPr id="3" name="2 Marcador de contenido"/>
          <p:cNvSpPr>
            <a:spLocks noGrp="1"/>
          </p:cNvSpPr>
          <p:nvPr>
            <p:ph idx="1"/>
          </p:nvPr>
        </p:nvSpPr>
        <p:spPr/>
        <p:txBody>
          <a:bodyPr>
            <a:normAutofit fontScale="85000" lnSpcReduction="20000"/>
          </a:bodyPr>
          <a:lstStyle/>
          <a:p>
            <a:pPr algn="just"/>
            <a:r>
              <a:rPr lang="es-DO" dirty="0"/>
              <a:t>El padre o tutor y el alumno serán citados desde el Departamento de Orientación y Psicología con el propósito de informarles que de acuerdo al análisis de la situación conductual, académica o valórica del alumno, se ha determinado fijar plazos y compromisos mínimos necesarios, conducentes a superar la situación que es objeto de esta convocatoria. Esta situación será refrendada en una Condicionalidad Escolar, firmada por cada uno de los presentes en este acto.</a:t>
            </a:r>
          </a:p>
        </p:txBody>
      </p:sp>
    </p:spTree>
    <p:extLst>
      <p:ext uri="{BB962C8B-B14F-4D97-AF65-F5344CB8AC3E}">
        <p14:creationId xmlns:p14="http://schemas.microsoft.com/office/powerpoint/2010/main" val="4030318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smtClean="0"/>
              <a:t>Restricción de Matrícula:</a:t>
            </a:r>
            <a:endParaRPr lang="es-DO" dirty="0"/>
          </a:p>
        </p:txBody>
      </p:sp>
      <p:sp>
        <p:nvSpPr>
          <p:cNvPr id="3" name="2 Marcador de contenido"/>
          <p:cNvSpPr>
            <a:spLocks noGrp="1"/>
          </p:cNvSpPr>
          <p:nvPr>
            <p:ph idx="1"/>
          </p:nvPr>
        </p:nvSpPr>
        <p:spPr/>
        <p:txBody>
          <a:bodyPr>
            <a:normAutofit fontScale="62500" lnSpcReduction="20000"/>
          </a:bodyPr>
          <a:lstStyle/>
          <a:p>
            <a:pPr lvl="0" algn="just"/>
            <a:r>
              <a:rPr lang="es-DO" dirty="0" smtClean="0"/>
              <a:t>Esta </a:t>
            </a:r>
            <a:r>
              <a:rPr lang="es-DO" dirty="0"/>
              <a:t>medida extrema será tomada por la Dirección del Instituto, en consejo del Equipo de Mediación, cuando, habiéndose reunido los antecedentes correspondientes al seguimiento de un alumno condicional, quede de manifiesto que no hay de parte de éste y/o de su padre o tutor, voluntad y/o capacidad para superar su situación de conflicto con las normas de convivencia; o cuando un alumno (condicional o no) haya cometido una falta que dañe gravemente la convivencia escolar atentando en contra de la seguridad de las personas o contra los principios y valores que sustentan a nuestra comunidad educativa. Esta medida puede ser tomada en cualquier momento del año, no obstante su aplicación afectará el año lectivo siguiente en la cual se determina. </a:t>
            </a:r>
          </a:p>
          <a:p>
            <a:r>
              <a:rPr lang="es-DO" dirty="0"/>
              <a:t>Esta medida le será informada a los padres antes de concluido el año escolar lectivo.</a:t>
            </a:r>
          </a:p>
          <a:p>
            <a:endParaRPr lang="es-DO" dirty="0"/>
          </a:p>
        </p:txBody>
      </p:sp>
    </p:spTree>
    <p:extLst>
      <p:ext uri="{BB962C8B-B14F-4D97-AF65-F5344CB8AC3E}">
        <p14:creationId xmlns:p14="http://schemas.microsoft.com/office/powerpoint/2010/main" val="3941808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DO" b="1" dirty="0" smtClean="0"/>
              <a:t>Cambio de padre o tutor:</a:t>
            </a:r>
            <a:endParaRPr lang="es-DO" dirty="0"/>
          </a:p>
        </p:txBody>
      </p:sp>
      <p:sp>
        <p:nvSpPr>
          <p:cNvPr id="3" name="2 Marcador de contenido"/>
          <p:cNvSpPr>
            <a:spLocks noGrp="1"/>
          </p:cNvSpPr>
          <p:nvPr>
            <p:ph idx="1"/>
          </p:nvPr>
        </p:nvSpPr>
        <p:spPr/>
        <p:txBody>
          <a:bodyPr/>
          <a:lstStyle/>
          <a:p>
            <a:pPr lvl="0"/>
            <a:r>
              <a:rPr lang="es-DO" dirty="0" smtClean="0"/>
              <a:t>Es </a:t>
            </a:r>
            <a:r>
              <a:rPr lang="es-DO" dirty="0"/>
              <a:t>una medida que faculta al Instituto a solicitar el cambio del padre o tutor titular o suplente de un alumno, en virtud de que este padre o tutor no ha cumplido con las normas de convivencia estipuladas para este estamento.</a:t>
            </a:r>
          </a:p>
          <a:p>
            <a:endParaRPr lang="es-DO" dirty="0"/>
          </a:p>
        </p:txBody>
      </p:sp>
    </p:spTree>
    <p:extLst>
      <p:ext uri="{BB962C8B-B14F-4D97-AF65-F5344CB8AC3E}">
        <p14:creationId xmlns:p14="http://schemas.microsoft.com/office/powerpoint/2010/main" val="312800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05979"/>
            <a:ext cx="9144000" cy="857250"/>
          </a:xfrm>
          <a:solidFill>
            <a:schemeClr val="accent5"/>
          </a:solidFill>
          <a:effectLst>
            <a:outerShdw blurRad="50800" dist="38100" dir="8100000" algn="tr" rotWithShape="0">
              <a:prstClr val="black">
                <a:alpha val="40000"/>
              </a:prstClr>
            </a:outerShdw>
          </a:effectLst>
        </p:spPr>
        <p:txBody>
          <a:bodyPr/>
          <a:lstStyle/>
          <a:p>
            <a:r>
              <a:rPr lang="es-DO" dirty="0" smtClean="0"/>
              <a:t>Monitor de Disciplina</a:t>
            </a:r>
            <a:endParaRPr lang="es-DO" dirty="0"/>
          </a:p>
        </p:txBody>
      </p:sp>
      <p:sp>
        <p:nvSpPr>
          <p:cNvPr id="3" name="2 Marcador de contenido"/>
          <p:cNvSpPr>
            <a:spLocks noGrp="1"/>
          </p:cNvSpPr>
          <p:nvPr>
            <p:ph idx="1"/>
          </p:nvPr>
        </p:nvSpPr>
        <p:spPr>
          <a:xfrm>
            <a:off x="251520" y="1563638"/>
            <a:ext cx="8640960" cy="2667743"/>
          </a:xfrm>
        </p:spPr>
        <p:txBody>
          <a:bodyPr>
            <a:normAutofit/>
          </a:bodyPr>
          <a:lstStyle/>
          <a:p>
            <a:pPr marL="0" indent="0" algn="ctr">
              <a:buNone/>
            </a:pPr>
            <a:r>
              <a:rPr lang="es-DO" dirty="0" smtClean="0"/>
              <a:t>Vela </a:t>
            </a:r>
            <a:r>
              <a:rPr lang="es-DO" dirty="0"/>
              <a:t>y da seguimiento al desarrollo de las acciones relacionadas al cumplimiento del manual de convivencia escolar. Es la persona que hace contacto con los padres y tutores ante las diversas situaciones surgidas y presentadas. </a:t>
            </a:r>
          </a:p>
          <a:p>
            <a:pPr marL="0" indent="0" algn="ctr">
              <a:buNone/>
            </a:pPr>
            <a:endParaRPr lang="es-DO" dirty="0"/>
          </a:p>
        </p:txBody>
      </p:sp>
    </p:spTree>
    <p:extLst>
      <p:ext uri="{BB962C8B-B14F-4D97-AF65-F5344CB8AC3E}">
        <p14:creationId xmlns:p14="http://schemas.microsoft.com/office/powerpoint/2010/main" val="643396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29004" y="3435846"/>
            <a:ext cx="8494713" cy="864096"/>
          </a:xfrm>
          <a:solidFill>
            <a:schemeClr val="accent4"/>
          </a:solidFill>
        </p:spPr>
        <p:txBody>
          <a:bodyPr/>
          <a:lstStyle/>
          <a:p>
            <a:r>
              <a:rPr lang="es-DO" dirty="0" smtClean="0"/>
              <a:t>Deberes y Derechos</a:t>
            </a:r>
            <a:endParaRPr lang="es-DO" dirty="0"/>
          </a:p>
        </p:txBody>
      </p:sp>
      <p:sp>
        <p:nvSpPr>
          <p:cNvPr id="5" name="4 Marcador de texto"/>
          <p:cNvSpPr>
            <a:spLocks noGrp="1"/>
          </p:cNvSpPr>
          <p:nvPr>
            <p:ph type="body" idx="1"/>
          </p:nvPr>
        </p:nvSpPr>
        <p:spPr/>
        <p:txBody>
          <a:bodyPr>
            <a:normAutofit/>
          </a:bodyPr>
          <a:lstStyle/>
          <a:p>
            <a:r>
              <a:rPr lang="es-DO" sz="3200" dirty="0" smtClean="0"/>
              <a:t>Alumnos</a:t>
            </a:r>
            <a:endParaRPr lang="es-DO" sz="3200" dirty="0"/>
          </a:p>
        </p:txBody>
      </p:sp>
    </p:spTree>
    <p:extLst>
      <p:ext uri="{BB962C8B-B14F-4D97-AF65-F5344CB8AC3E}">
        <p14:creationId xmlns:p14="http://schemas.microsoft.com/office/powerpoint/2010/main" val="2271083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05979"/>
            <a:ext cx="9144000" cy="857250"/>
          </a:xfrm>
          <a:solidFill>
            <a:schemeClr val="accent3"/>
          </a:solidFill>
        </p:spPr>
        <p:txBody>
          <a:bodyPr>
            <a:normAutofit/>
          </a:bodyPr>
          <a:lstStyle/>
          <a:p>
            <a:r>
              <a:rPr lang="es-DO" b="1" dirty="0" smtClean="0"/>
              <a:t>Los alumnos tienen derecho a:</a:t>
            </a:r>
            <a:endParaRPr lang="es-DO" dirty="0"/>
          </a:p>
        </p:txBody>
      </p:sp>
      <p:sp>
        <p:nvSpPr>
          <p:cNvPr id="3" name="2 Marcador de contenido"/>
          <p:cNvSpPr>
            <a:spLocks noGrp="1"/>
          </p:cNvSpPr>
          <p:nvPr>
            <p:ph idx="1"/>
          </p:nvPr>
        </p:nvSpPr>
        <p:spPr>
          <a:xfrm>
            <a:off x="107504" y="1200150"/>
            <a:ext cx="8856984" cy="3891879"/>
          </a:xfrm>
        </p:spPr>
        <p:txBody>
          <a:bodyPr>
            <a:noAutofit/>
          </a:bodyPr>
          <a:lstStyle/>
          <a:p>
            <a:pPr lvl="0"/>
            <a:r>
              <a:rPr lang="es-DO" sz="1800" dirty="0" smtClean="0"/>
              <a:t>Recibir </a:t>
            </a:r>
            <a:r>
              <a:rPr lang="es-DO" sz="1800" dirty="0"/>
              <a:t>atención respetuosa por parte de los estamentos de la comunidad educativa. Por lo tanto, que no se emplee la amenaza ni el trato que implique, de alguna manera, afectar la dignidad personal.</a:t>
            </a:r>
          </a:p>
          <a:p>
            <a:pPr lvl="0"/>
            <a:r>
              <a:rPr lang="es-DO" sz="1800" dirty="0"/>
              <a:t>Ser tratado de acuerdo a la dignidad de Hijos de Dios, por lo tanto, a ser respetado como persona en formación, especialmente en lo referente a las diferencias individuales.</a:t>
            </a:r>
          </a:p>
          <a:p>
            <a:pPr lvl="0"/>
            <a:r>
              <a:rPr lang="es-DO" sz="1800" dirty="0"/>
              <a:t>Que los profesores que guían el proceso formativo cumplan con sus tareas profesionales: puntualidad, preparación de clases y actividades, responsabilidad en las evaluaciones y entrega de los instrumentos debidamente evaluados y calificados dentro del plazo y condiciones estipuladas. </a:t>
            </a:r>
          </a:p>
          <a:p>
            <a:pPr lvl="0"/>
            <a:r>
              <a:rPr lang="es-DO" sz="1800" dirty="0"/>
              <a:t>Conocer oportunamente la información sobre su situación académica y conductual.</a:t>
            </a:r>
          </a:p>
          <a:p>
            <a:pPr lvl="0"/>
            <a:r>
              <a:rPr lang="es-DO" sz="1800" dirty="0"/>
              <a:t>Utilizar adecuada y responsablemente los espacios y recursos que ofrece el Instituto, en los tiempos dados para ello</a:t>
            </a:r>
            <a:r>
              <a:rPr lang="es-DO" sz="1800" dirty="0" smtClean="0"/>
              <a:t>.</a:t>
            </a:r>
            <a:endParaRPr lang="es-DO" sz="1800" dirty="0"/>
          </a:p>
        </p:txBody>
      </p:sp>
    </p:spTree>
    <p:extLst>
      <p:ext uri="{BB962C8B-B14F-4D97-AF65-F5344CB8AC3E}">
        <p14:creationId xmlns:p14="http://schemas.microsoft.com/office/powerpoint/2010/main" val="3816172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11510"/>
            <a:ext cx="8496944" cy="4536504"/>
          </a:xfrm>
        </p:spPr>
        <p:txBody>
          <a:bodyPr>
            <a:noAutofit/>
          </a:bodyPr>
          <a:lstStyle/>
          <a:p>
            <a:pPr lvl="0" algn="just"/>
            <a:r>
              <a:rPr lang="es-DO" sz="1600" dirty="0" smtClean="0"/>
              <a:t>Disfrutar del descanso, del deporte y de las distintas formas de recreación en los tiempos previstos para ello.</a:t>
            </a:r>
          </a:p>
          <a:p>
            <a:pPr lvl="0" algn="just"/>
            <a:r>
              <a:rPr lang="es-DO" sz="1600" dirty="0" smtClean="0"/>
              <a:t>Una programación dosificada de trabajos, tareas y evaluaciones, respetando el cronograma mensual y el horario previamente establecido por el Instituto.</a:t>
            </a:r>
          </a:p>
          <a:p>
            <a:pPr lvl="0" algn="just"/>
            <a:r>
              <a:rPr lang="es-DO" sz="1600" dirty="0" smtClean="0"/>
              <a:t>Ser informado oportunamente sobre los horarios y las actividades que son parte de la formación integral, sobre las normas, las consecuencias de su trasgresión y los procedimientos que las rigen.</a:t>
            </a:r>
          </a:p>
          <a:p>
            <a:pPr lvl="0" algn="just"/>
            <a:r>
              <a:rPr lang="es-DO" sz="1600" dirty="0" smtClean="0"/>
              <a:t>Ser acompañado en el proceso de desarrollo personal y a tomar la iniciativa para pedir este apoyo.</a:t>
            </a:r>
          </a:p>
          <a:p>
            <a:pPr lvl="0" algn="just"/>
            <a:r>
              <a:rPr lang="es-DO" sz="1600" dirty="0" smtClean="0"/>
              <a:t>Participar en todas las actividades educativo - pastorales y expresar sus opiniones dentro de los márgenes del respeto y la buena educación.</a:t>
            </a:r>
          </a:p>
          <a:p>
            <a:pPr lvl="0" algn="just"/>
            <a:r>
              <a:rPr lang="es-DO" sz="1600" dirty="0" smtClean="0"/>
              <a:t>Desempeñar cargos en el Consejo de Estudiantes o dentro de su curso, cumpliendo con las exigencias respectivas: buen rendimiento escolar y no tener vigente ningún tipo de sanción.</a:t>
            </a:r>
          </a:p>
          <a:p>
            <a:pPr lvl="0" algn="just"/>
            <a:r>
              <a:rPr lang="es-DO" sz="1600" dirty="0" smtClean="0"/>
              <a:t>Ser evaluado objetivamente con justicia e imparcialidad.</a:t>
            </a:r>
          </a:p>
          <a:p>
            <a:pPr lvl="0" algn="just"/>
            <a:r>
              <a:rPr lang="es-DO" sz="1600" dirty="0" smtClean="0"/>
              <a:t>Presentar reclamos por medio de los canales estipulados para cada caso.</a:t>
            </a:r>
          </a:p>
          <a:p>
            <a:pPr lvl="0" algn="just"/>
            <a:r>
              <a:rPr lang="es-DO" sz="1600" dirty="0" smtClean="0"/>
              <a:t>Recibir premios y estímulos individuales o colectivos en mérito al rendimiento, actitud, logros y conducta.</a:t>
            </a:r>
          </a:p>
        </p:txBody>
      </p:sp>
    </p:spTree>
    <p:extLst>
      <p:ext uri="{BB962C8B-B14F-4D97-AF65-F5344CB8AC3E}">
        <p14:creationId xmlns:p14="http://schemas.microsoft.com/office/powerpoint/2010/main" val="1468103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05979"/>
            <a:ext cx="9144000" cy="857250"/>
          </a:xfrm>
          <a:solidFill>
            <a:schemeClr val="accent1">
              <a:lumMod val="60000"/>
              <a:lumOff val="40000"/>
            </a:schemeClr>
          </a:solidFill>
        </p:spPr>
        <p:txBody>
          <a:bodyPr>
            <a:normAutofit/>
          </a:bodyPr>
          <a:lstStyle/>
          <a:p>
            <a:r>
              <a:rPr lang="es-DO" b="1" dirty="0" smtClean="0"/>
              <a:t>Los alumnos tienen el deber de:</a:t>
            </a:r>
            <a:endParaRPr lang="es-DO" b="1" i="1" dirty="0"/>
          </a:p>
        </p:txBody>
      </p:sp>
      <p:sp>
        <p:nvSpPr>
          <p:cNvPr id="3" name="2 Marcador de contenido"/>
          <p:cNvSpPr>
            <a:spLocks noGrp="1"/>
          </p:cNvSpPr>
          <p:nvPr>
            <p:ph idx="1"/>
          </p:nvPr>
        </p:nvSpPr>
        <p:spPr>
          <a:xfrm>
            <a:off x="457200" y="1200150"/>
            <a:ext cx="8229600" cy="3675855"/>
          </a:xfrm>
        </p:spPr>
        <p:txBody>
          <a:bodyPr>
            <a:noAutofit/>
          </a:bodyPr>
          <a:lstStyle/>
          <a:p>
            <a:pPr lvl="0" algn="just"/>
            <a:r>
              <a:rPr lang="es-DO" sz="1600" dirty="0" smtClean="0"/>
              <a:t>Asistir </a:t>
            </a:r>
            <a:r>
              <a:rPr lang="es-DO" sz="1600" dirty="0"/>
              <a:t>y responder con responsabilidad a las clases y actividades del Instituto, en los horarios establecidos para tal efecto.</a:t>
            </a:r>
          </a:p>
          <a:p>
            <a:pPr lvl="0" algn="just"/>
            <a:r>
              <a:rPr lang="es-DO" sz="1600" dirty="0"/>
              <a:t>Responder a las obligaciones académicas calendarizadas: pruebas, trabajos, exposiciones, etc. poniendo el esfuerzo, la voluntad y la honestidad que ellas demanden.</a:t>
            </a:r>
          </a:p>
          <a:p>
            <a:pPr lvl="0" algn="just"/>
            <a:r>
              <a:rPr lang="es-DO" sz="1600" dirty="0"/>
              <a:t>Permanecer en el Instituto, y en la actividad que le corresponda de acuerdo a su horario.</a:t>
            </a:r>
          </a:p>
          <a:p>
            <a:pPr lvl="0" algn="just"/>
            <a:r>
              <a:rPr lang="es-DO" sz="1600" dirty="0"/>
              <a:t>Evitar las inasistencias para no retrasarse en el cumplimiento de sus asignaciones. Si es inevitable la ausencia a clases, ponerse al día en las competencias y compromisos atrasados.</a:t>
            </a:r>
          </a:p>
          <a:p>
            <a:pPr lvl="0" algn="just"/>
            <a:r>
              <a:rPr lang="es-DO" sz="1600" dirty="0"/>
              <a:t>Presentarse y comportarse adecuadamente en todo espacio y actividad organizada por el Instituto, dentro y fuera de él, como así también en la vía pública, en los medios de transporte o cualquier sitio donde se encuentre.</a:t>
            </a:r>
          </a:p>
          <a:p>
            <a:pPr lvl="0" algn="just"/>
            <a:r>
              <a:rPr lang="es-DO" sz="1600" dirty="0"/>
              <a:t>Manifestar y promover iniciativas y sugerencias a favor del bien común y colocar sus potencialidades y cualidades al servicio de los demás, en especial de los compañeros que estén necesitados</a:t>
            </a:r>
            <a:r>
              <a:rPr lang="es-DO" sz="1600" dirty="0" smtClean="0"/>
              <a:t>.</a:t>
            </a:r>
            <a:endParaRPr lang="es-DO" sz="1600" dirty="0"/>
          </a:p>
        </p:txBody>
      </p:sp>
    </p:spTree>
    <p:extLst>
      <p:ext uri="{BB962C8B-B14F-4D97-AF65-F5344CB8AC3E}">
        <p14:creationId xmlns:p14="http://schemas.microsoft.com/office/powerpoint/2010/main" val="2456980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4557</TotalTime>
  <Words>4552</Words>
  <Application>Microsoft Office PowerPoint</Application>
  <PresentationFormat>Presentación en pantalla (16:9)</PresentationFormat>
  <Paragraphs>252</Paragraphs>
  <Slides>45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45</vt:i4>
      </vt:variant>
    </vt:vector>
  </HeadingPairs>
  <TitlesOfParts>
    <vt:vector size="48" baseType="lpstr">
      <vt:lpstr>Arial</vt:lpstr>
      <vt:lpstr>Calibri</vt:lpstr>
      <vt:lpstr>Tema de Office</vt:lpstr>
      <vt:lpstr>Manual Convivencia Alumnos</vt:lpstr>
      <vt:lpstr>Manual de Convivencia</vt:lpstr>
      <vt:lpstr>Equipo de Mediación</vt:lpstr>
      <vt:lpstr>Está conformado:</vt:lpstr>
      <vt:lpstr>Monitor de Disciplina</vt:lpstr>
      <vt:lpstr>Deberes y Derechos</vt:lpstr>
      <vt:lpstr>Los alumnos tienen derecho a:</vt:lpstr>
      <vt:lpstr>Presentación de PowerPoint</vt:lpstr>
      <vt:lpstr>Los alumnos tienen el deber de:</vt:lpstr>
      <vt:lpstr>Presentación de PowerPoint</vt:lpstr>
      <vt:lpstr>Normas de Funcionamiento</vt:lpstr>
      <vt:lpstr>Presentación de PowerPoint</vt:lpstr>
      <vt:lpstr> Art. 06 Respecto de la inasistencia, tardanzas y retiro se establece que:</vt:lpstr>
      <vt:lpstr>Retiro de alumnos</vt:lpstr>
      <vt:lpstr> Art. 07 Respecto de la presentación personal y el uso del uniforme se establece que:</vt:lpstr>
      <vt:lpstr>Presentación de PowerPoint</vt:lpstr>
      <vt:lpstr>Presentación de PowerPoint</vt:lpstr>
      <vt:lpstr>Respecto de la presentación personal </vt:lpstr>
      <vt:lpstr>Presentación de PowerPoint</vt:lpstr>
      <vt:lpstr> Art. 08 Son normas que resguardan la interrelación respetuosa entre los distintos miembros de la comunidad educativa, en toda actividad organizada por el Instituto: </vt:lpstr>
      <vt:lpstr>Presentación de PowerPoint</vt:lpstr>
      <vt:lpstr> Art. 09 Son normas que explicitan el comportamiento esperado entre alumnos y docentes al interior del salón de clases y/o cualquier dependencia habilitada para tal efecto:</vt:lpstr>
      <vt:lpstr>Presentación de PowerPoint</vt:lpstr>
      <vt:lpstr>Criterios y procedimientos de evaluación y gradualidad de las faltas</vt:lpstr>
      <vt:lpstr> Art. 16 El procedimiento para evaluar la gravedad de la falta y aplicar la sanción correspondiente es el siguiente:</vt:lpstr>
      <vt:lpstr> Art. 17 La evaluación de la gradualidad de la falta corresponderá, según sea el caso, al:</vt:lpstr>
      <vt:lpstr>Presentación de PowerPoint</vt:lpstr>
      <vt:lpstr>Presentación de PowerPoint</vt:lpstr>
      <vt:lpstr>Son faltas leves:</vt:lpstr>
      <vt:lpstr>Medidas educativas y disciplinarias</vt:lpstr>
      <vt:lpstr> Art. 22 Faltas Graves a las normas de funcionamiento o interacción:  </vt:lpstr>
      <vt:lpstr>Presentación de PowerPoint</vt:lpstr>
      <vt:lpstr>Presentación de PowerPoint</vt:lpstr>
      <vt:lpstr> Art. 24 Faltas Muy Graves a las normas de funcionamiento o interacción:</vt:lpstr>
      <vt:lpstr>Presentación de PowerPoint</vt:lpstr>
      <vt:lpstr>Presentación de PowerPoint</vt:lpstr>
      <vt:lpstr>Presentación de PowerPoint</vt:lpstr>
      <vt:lpstr>Recursos pedagógicos y medidas disciplinarias </vt:lpstr>
      <vt:lpstr>Declaración de Expectativas y Compromiso Escolar:</vt:lpstr>
      <vt:lpstr>Acción reparadora:</vt:lpstr>
      <vt:lpstr>Separación del aula:</vt:lpstr>
      <vt:lpstr>Amonestación:</vt:lpstr>
      <vt:lpstr>Condicionamiento:</vt:lpstr>
      <vt:lpstr>Restricción de Matrícula:</vt:lpstr>
      <vt:lpstr>Cambio de padre o tutor: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 Pastoral</dc:creator>
  <cp:lastModifiedBy>MARIEL MENDEZ</cp:lastModifiedBy>
  <cp:revision>18</cp:revision>
  <dcterms:created xsi:type="dcterms:W3CDTF">2019-08-12T11:51:01Z</dcterms:created>
  <dcterms:modified xsi:type="dcterms:W3CDTF">2019-08-21T19:27:13Z</dcterms:modified>
</cp:coreProperties>
</file>